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0"/>
  </p:handoutMasterIdLst>
  <p:sldIdLst>
    <p:sldId id="256" r:id="rId2"/>
    <p:sldId id="312" r:id="rId3"/>
    <p:sldId id="257" r:id="rId4"/>
    <p:sldId id="298" r:id="rId5"/>
    <p:sldId id="299" r:id="rId6"/>
    <p:sldId id="300" r:id="rId7"/>
    <p:sldId id="304" r:id="rId8"/>
    <p:sldId id="305" r:id="rId9"/>
    <p:sldId id="309" r:id="rId10"/>
    <p:sldId id="313" r:id="rId11"/>
    <p:sldId id="314" r:id="rId12"/>
    <p:sldId id="315" r:id="rId13"/>
    <p:sldId id="316" r:id="rId14"/>
    <p:sldId id="317" r:id="rId15"/>
    <p:sldId id="318" r:id="rId16"/>
    <p:sldId id="319" r:id="rId17"/>
    <p:sldId id="320" r:id="rId18"/>
    <p:sldId id="321" r:id="rId19"/>
    <p:sldId id="322" r:id="rId20"/>
    <p:sldId id="323" r:id="rId21"/>
    <p:sldId id="306" r:id="rId22"/>
    <p:sldId id="307" r:id="rId23"/>
    <p:sldId id="308" r:id="rId24"/>
    <p:sldId id="311" r:id="rId25"/>
    <p:sldId id="301" r:id="rId26"/>
    <p:sldId id="302" r:id="rId27"/>
    <p:sldId id="303" r:id="rId28"/>
    <p:sldId id="324" r:id="rId29"/>
  </p:sldIdLst>
  <p:sldSz cx="9144000" cy="6858000" type="screen4x3"/>
  <p:notesSz cx="7077075" cy="9051925"/>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3067050" cy="452438"/>
          </a:xfrm>
          <a:prstGeom prst="rect">
            <a:avLst/>
          </a:prstGeom>
        </p:spPr>
        <p:txBody>
          <a:bodyPr vert="horz" lIns="91440" tIns="45720" rIns="91440" bIns="45720" rtlCol="0"/>
          <a:lstStyle>
            <a:lvl1pPr algn="l">
              <a:defRPr sz="1200"/>
            </a:lvl1pPr>
          </a:lstStyle>
          <a:p>
            <a:endParaRPr lang="en-US"/>
          </a:p>
        </p:txBody>
      </p:sp>
      <p:sp>
        <p:nvSpPr>
          <p:cNvPr id="3" name="2 - Θέση ημερομηνίας"/>
          <p:cNvSpPr>
            <a:spLocks noGrp="1"/>
          </p:cNvSpPr>
          <p:nvPr>
            <p:ph type="dt" sz="quarter" idx="1"/>
          </p:nvPr>
        </p:nvSpPr>
        <p:spPr>
          <a:xfrm>
            <a:off x="4008438" y="0"/>
            <a:ext cx="3067050" cy="452438"/>
          </a:xfrm>
          <a:prstGeom prst="rect">
            <a:avLst/>
          </a:prstGeom>
        </p:spPr>
        <p:txBody>
          <a:bodyPr vert="horz" lIns="91440" tIns="45720" rIns="91440" bIns="45720" rtlCol="0"/>
          <a:lstStyle>
            <a:lvl1pPr algn="r">
              <a:defRPr sz="1200"/>
            </a:lvl1pPr>
          </a:lstStyle>
          <a:p>
            <a:fld id="{F422BF5C-571B-4CB6-AD0E-485A71C60424}" type="datetimeFigureOut">
              <a:rPr lang="en-US" smtClean="0"/>
              <a:pPr/>
              <a:t>12/12/2011</a:t>
            </a:fld>
            <a:endParaRPr lang="en-US"/>
          </a:p>
        </p:txBody>
      </p:sp>
      <p:sp>
        <p:nvSpPr>
          <p:cNvPr id="4" name="3 - Θέση υποσέλιδου"/>
          <p:cNvSpPr>
            <a:spLocks noGrp="1"/>
          </p:cNvSpPr>
          <p:nvPr>
            <p:ph type="ftr" sz="quarter" idx="2"/>
          </p:nvPr>
        </p:nvSpPr>
        <p:spPr>
          <a:xfrm>
            <a:off x="0" y="8597900"/>
            <a:ext cx="3067050" cy="452438"/>
          </a:xfrm>
          <a:prstGeom prst="rect">
            <a:avLst/>
          </a:prstGeom>
        </p:spPr>
        <p:txBody>
          <a:bodyPr vert="horz" lIns="91440" tIns="45720" rIns="91440" bIns="45720" rtlCol="0" anchor="b"/>
          <a:lstStyle>
            <a:lvl1pPr algn="l">
              <a:defRPr sz="1200"/>
            </a:lvl1pPr>
          </a:lstStyle>
          <a:p>
            <a:endParaRPr lang="en-US"/>
          </a:p>
        </p:txBody>
      </p:sp>
      <p:sp>
        <p:nvSpPr>
          <p:cNvPr id="5" name="4 - Θέση αριθμού διαφάνειας"/>
          <p:cNvSpPr>
            <a:spLocks noGrp="1"/>
          </p:cNvSpPr>
          <p:nvPr>
            <p:ph type="sldNum" sz="quarter" idx="3"/>
          </p:nvPr>
        </p:nvSpPr>
        <p:spPr>
          <a:xfrm>
            <a:off x="4008438" y="8597900"/>
            <a:ext cx="3067050" cy="452438"/>
          </a:xfrm>
          <a:prstGeom prst="rect">
            <a:avLst/>
          </a:prstGeom>
        </p:spPr>
        <p:txBody>
          <a:bodyPr vert="horz" lIns="91440" tIns="45720" rIns="91440" bIns="45720" rtlCol="0" anchor="b"/>
          <a:lstStyle>
            <a:lvl1pPr algn="r">
              <a:defRPr sz="1200"/>
            </a:lvl1pPr>
          </a:lstStyle>
          <a:p>
            <a:fld id="{27626BCA-9768-47BD-88FA-8F1C147BF39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8" name="7 - Τίτλος"/>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l-GR" smtClean="0"/>
              <a:t>Kλικ για επεξεργασία του τίτλου</a:t>
            </a:r>
            <a:endParaRPr kumimoji="0" lang="en-US"/>
          </a:p>
        </p:txBody>
      </p:sp>
      <p:sp>
        <p:nvSpPr>
          <p:cNvPr id="28" name="27 - Θέση ημερομηνίας"/>
          <p:cNvSpPr>
            <a:spLocks noGrp="1"/>
          </p:cNvSpPr>
          <p:nvPr>
            <p:ph type="dt" sz="half" idx="10"/>
          </p:nvPr>
        </p:nvSpPr>
        <p:spPr/>
        <p:txBody>
          <a:bodyPr/>
          <a:lstStyle/>
          <a:p>
            <a:fld id="{2342CEA3-3058-4D43-AE35-B3DA76CB4003}" type="datetimeFigureOut">
              <a:rPr lang="el-GR" smtClean="0"/>
              <a:pPr/>
              <a:t>12/12/2011</a:t>
            </a:fld>
            <a:endParaRPr lang="el-GR"/>
          </a:p>
        </p:txBody>
      </p:sp>
      <p:sp>
        <p:nvSpPr>
          <p:cNvPr id="17" name="16 - Θέση υποσέλιδου"/>
          <p:cNvSpPr>
            <a:spLocks noGrp="1"/>
          </p:cNvSpPr>
          <p:nvPr>
            <p:ph type="ftr" sz="quarter" idx="11"/>
          </p:nvPr>
        </p:nvSpPr>
        <p:spPr/>
        <p:txBody>
          <a:bodyPr/>
          <a:lstStyle/>
          <a:p>
            <a:endParaRPr lang="el-GR"/>
          </a:p>
        </p:txBody>
      </p:sp>
      <p:sp>
        <p:nvSpPr>
          <p:cNvPr id="29" name="2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
        <p:nvSpPr>
          <p:cNvPr id="9" name="8 - Υπότιτλος"/>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12/12/2011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12/12/2011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12/12/2011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12/12/2011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a:xfrm>
            <a:off x="7924800" y="6416675"/>
            <a:ext cx="762000" cy="365125"/>
          </a:xfrm>
        </p:spPr>
        <p:txBody>
          <a:bodyPr/>
          <a:lstStyle/>
          <a:p>
            <a:fld id="{D3F1D1C4-C2D9-4231-9FB2-B2D9D97AA41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12/12/2011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nchor="ctr"/>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2342CEA3-3058-4D43-AE35-B3DA76CB4003}" type="datetimeFigureOut">
              <a:rPr lang="el-GR" smtClean="0"/>
              <a:pPr/>
              <a:t>12/12/2011</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2342CEA3-3058-4D43-AE35-B3DA76CB4003}" type="datetimeFigureOut">
              <a:rPr lang="el-GR" smtClean="0"/>
              <a:pPr/>
              <a:t>12/12/2011</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342CEA3-3058-4D43-AE35-B3DA76CB4003}" type="datetimeFigureOut">
              <a:rPr lang="el-GR" smtClean="0"/>
              <a:pPr/>
              <a:t>12/12/2011</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12/12/2011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l-GR" smtClean="0">
                <a:solidFill>
                  <a:schemeClr val="lt1"/>
                </a:solidFill>
                <a:latin typeface="+mn-lt"/>
                <a:ea typeface="+mn-ea"/>
                <a:cs typeface="+mn-cs"/>
              </a:rPr>
              <a:t>Κάντε κλικ στο εικονίδιο για να προσθέσετε μια εικόνα</a:t>
            </a:r>
            <a:endParaRPr kumimoji="0" lang="en-US" dirty="0">
              <a:solidFill>
                <a:schemeClr val="lt1"/>
              </a:solidFill>
              <a:latin typeface="+mn-lt"/>
              <a:ea typeface="+mn-ea"/>
              <a:cs typeface="+mn-cs"/>
            </a:endParaRPr>
          </a:p>
        </p:txBody>
      </p:sp>
      <p:sp>
        <p:nvSpPr>
          <p:cNvPr id="4" name="3 - Θέση κειμένου"/>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12/12/2011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 Θέση τίτλου"/>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342CEA3-3058-4D43-AE35-B3DA76CB4003}" type="datetimeFigureOut">
              <a:rPr lang="el-GR" smtClean="0"/>
              <a:pPr/>
              <a:t>12/12/2011</a:t>
            </a:fld>
            <a:endParaRPr lang="el-GR"/>
          </a:p>
        </p:txBody>
      </p:sp>
      <p:sp>
        <p:nvSpPr>
          <p:cNvPr id="3" name="2 - Θέση υποσέλιδου"/>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l-GR"/>
          </a:p>
        </p:txBody>
      </p:sp>
      <p:sp>
        <p:nvSpPr>
          <p:cNvPr id="23" name="22 - Θέση αριθμού διαφάνειας"/>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3F1D1C4-C2D9-4231-9FB2-B2D9D97AA41D}"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migrationinformation.org/" TargetMode="External"/><Relationship Id="rId7" Type="http://schemas.openxmlformats.org/officeDocument/2006/relationships/hyperlink" Target="http://www.eliamep.gr/" TargetMode="External"/><Relationship Id="rId2" Type="http://schemas.openxmlformats.org/officeDocument/2006/relationships/hyperlink" Target="http://www.inegsee.gr/ekthesi2008" TargetMode="External"/><Relationship Id="rId1" Type="http://schemas.openxmlformats.org/officeDocument/2006/relationships/slideLayout" Target="../slideLayouts/slideLayout2.xml"/><Relationship Id="rId6" Type="http://schemas.openxmlformats.org/officeDocument/2006/relationships/hyperlink" Target="http://publications.iom.int/" TargetMode="External"/><Relationship Id="rId5" Type="http://schemas.openxmlformats.org/officeDocument/2006/relationships/hyperlink" Target="http://www.raco.cat/index.php/papers" TargetMode="External"/><Relationship Id="rId4" Type="http://schemas.openxmlformats.org/officeDocument/2006/relationships/hyperlink" Target="http://www.imepo.gr/"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Ο ΡΟΛΟΣ ΤΟΥ ΨΥΧΟΛΟΓΟΥ στο </a:t>
            </a:r>
            <a:r>
              <a:rPr lang="el-GR" dirty="0" err="1" smtClean="0"/>
              <a:t>σχολεΙο</a:t>
            </a:r>
            <a:endParaRPr lang="el-GR" dirty="0"/>
          </a:p>
        </p:txBody>
      </p:sp>
      <p:sp>
        <p:nvSpPr>
          <p:cNvPr id="3" name="2 - Υπότιτλος"/>
          <p:cNvSpPr>
            <a:spLocks noGrp="1"/>
          </p:cNvSpPr>
          <p:nvPr>
            <p:ph type="subTitle" idx="1"/>
          </p:nvPr>
        </p:nvSpPr>
        <p:spPr/>
        <p:txBody>
          <a:bodyPr/>
          <a:lstStyle/>
          <a:p>
            <a:r>
              <a:rPr lang="el-GR" dirty="0" smtClean="0"/>
              <a:t>Αλλοδαποί και μετανάστες μαθητές</a:t>
            </a:r>
          </a:p>
          <a:p>
            <a:r>
              <a:rPr lang="el-GR" dirty="0" smtClean="0"/>
              <a:t>Ρόδος, 7/12/2011</a:t>
            </a:r>
          </a:p>
          <a:p>
            <a:endParaRPr lang="el-G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Στοιχεία ελληνικής μεταναστευτικής πολιτικής</a:t>
            </a:r>
            <a:endParaRPr lang="en-US" dirty="0"/>
          </a:p>
        </p:txBody>
      </p:sp>
      <p:sp>
        <p:nvSpPr>
          <p:cNvPr id="3" name="2 - Θέση περιεχομένου"/>
          <p:cNvSpPr>
            <a:spLocks noGrp="1"/>
          </p:cNvSpPr>
          <p:nvPr>
            <p:ph idx="1"/>
          </p:nvPr>
        </p:nvSpPr>
        <p:spPr/>
        <p:txBody>
          <a:bodyPr>
            <a:normAutofit lnSpcReduction="10000"/>
          </a:bodyPr>
          <a:lstStyle/>
          <a:p>
            <a:r>
              <a:rPr lang="el-GR" dirty="0" smtClean="0">
                <a:solidFill>
                  <a:schemeClr val="accent1"/>
                </a:solidFill>
              </a:rPr>
              <a:t>Νέα νομοθεσία για ελληνική ιθαγένεια </a:t>
            </a:r>
            <a:r>
              <a:rPr lang="el-GR" dirty="0" smtClean="0"/>
              <a:t>: διευθετεί ζητήματα της δεύτερης γενιάς και της λεγόμενης 1,5 γενιάς, παιδιά που δεν γεννήθηκαν εδώ, αλλά ήρθαν από μικρά και ζουν εδώ.</a:t>
            </a:r>
          </a:p>
          <a:p>
            <a:r>
              <a:rPr lang="el-GR" dirty="0" smtClean="0">
                <a:solidFill>
                  <a:schemeClr val="accent1"/>
                </a:solidFill>
              </a:rPr>
              <a:t>Σταθμός το 1989</a:t>
            </a:r>
            <a:r>
              <a:rPr lang="el-GR" dirty="0" smtClean="0"/>
              <a:t>: εσωτερική κατάρρευση των κομμουνιστικών καθεστώτων: αναθεώρηση της πολιτικής της μηδενικής μετανάστευσης</a:t>
            </a:r>
          </a:p>
          <a:p>
            <a:r>
              <a:rPr lang="el-GR" dirty="0" smtClean="0"/>
              <a:t>Δυσδιάκριτα τα όρια ανάμεσα στην οικονομική μετανάστευση και την μετανάστευση για άλλους λόγους (πολιτική αστάθεια μέχρι εθνικός αλληλοσπαραγμός)</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normAutofit fontScale="92500"/>
          </a:bodyPr>
          <a:lstStyle/>
          <a:p>
            <a:r>
              <a:rPr lang="el-GR" dirty="0" smtClean="0"/>
              <a:t>Μεταβολή στην συμμετοχή των δυο φύλων, γυναίκες δραστήριες και όχι «εξαρτημένες».</a:t>
            </a:r>
          </a:p>
          <a:p>
            <a:r>
              <a:rPr lang="el-GR" dirty="0" smtClean="0"/>
              <a:t>Κυκλική μετανάστευση (κατά διαστήματα σε άτυπη εργασία)/ μετανάστευση βαλίτσας για λίγες μέρες για εμπόριο.</a:t>
            </a:r>
          </a:p>
          <a:p>
            <a:r>
              <a:rPr lang="el-GR" dirty="0" smtClean="0">
                <a:solidFill>
                  <a:schemeClr val="accent1"/>
                </a:solidFill>
              </a:rPr>
              <a:t>Προβλήματα ορισμού</a:t>
            </a:r>
            <a:r>
              <a:rPr lang="en-US" dirty="0" smtClean="0">
                <a:solidFill>
                  <a:schemeClr val="accent1"/>
                </a:solidFill>
              </a:rPr>
              <a:t> </a:t>
            </a:r>
            <a:r>
              <a:rPr lang="el-GR" dirty="0" smtClean="0"/>
              <a:t>πχ Μετανάστες όσοι γεννήθηκαν στο εξωτερικό ή όσοι έχουν ξένη υπηκοότητα;</a:t>
            </a:r>
          </a:p>
          <a:p>
            <a:r>
              <a:rPr lang="el-GR" dirty="0" smtClean="0"/>
              <a:t>Ομογενείς: όσοι αποκτούν με προνομιακούς όρους την υπηκοότητα αμέσως, λόγω ιδιαίτερων ιστορικών συνθηκών, πχ Έλληνες Πόντιοι, ή Αλγερινοί για την Γαλλία</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Θεωρητικές προσεγγίσεις</a:t>
            </a:r>
            <a:endParaRPr lang="en-US" dirty="0"/>
          </a:p>
        </p:txBody>
      </p:sp>
      <p:sp>
        <p:nvSpPr>
          <p:cNvPr id="3" name="2 - Θέση περιεχομένου"/>
          <p:cNvSpPr>
            <a:spLocks noGrp="1"/>
          </p:cNvSpPr>
          <p:nvPr>
            <p:ph idx="1"/>
          </p:nvPr>
        </p:nvSpPr>
        <p:spPr/>
        <p:txBody>
          <a:bodyPr/>
          <a:lstStyle/>
          <a:p>
            <a:pPr marL="365760" indent="-256032">
              <a:buClr>
                <a:schemeClr val="accent3"/>
              </a:buClr>
              <a:buFont typeface="Georgia"/>
              <a:buChar char="•"/>
              <a:defRPr/>
            </a:pPr>
            <a:r>
              <a:rPr lang="el-GR" dirty="0" smtClean="0">
                <a:solidFill>
                  <a:schemeClr val="accent1"/>
                </a:solidFill>
              </a:rPr>
              <a:t>Νεοκλασική οικονομία</a:t>
            </a:r>
            <a:r>
              <a:rPr lang="el-GR" dirty="0" smtClean="0"/>
              <a:t>: η διεθνής μετακίνηση οφείλεται στις διαφορές ως προς αποδοχές, και επίπεδα απασχόλησης, κυρίως</a:t>
            </a:r>
          </a:p>
          <a:p>
            <a:pPr marL="365760" indent="-256032">
              <a:buClr>
                <a:schemeClr val="accent3"/>
              </a:buClr>
              <a:buFont typeface="Georgia"/>
              <a:buChar char="•"/>
              <a:defRPr/>
            </a:pPr>
            <a:r>
              <a:rPr lang="en-US" dirty="0" smtClean="0">
                <a:solidFill>
                  <a:schemeClr val="accent1"/>
                </a:solidFill>
              </a:rPr>
              <a:t>New economics of migration</a:t>
            </a:r>
            <a:r>
              <a:rPr lang="en-US" dirty="0" smtClean="0"/>
              <a:t>: </a:t>
            </a:r>
            <a:r>
              <a:rPr lang="el-GR" dirty="0" smtClean="0"/>
              <a:t>η ανάλυση της μετανάστευσης θα πρέπει να στηρίζεται όχι στα άτομα αλλά στα νοικοκυριά.</a:t>
            </a:r>
          </a:p>
          <a:p>
            <a:pPr marL="365760" indent="-256032">
              <a:buClr>
                <a:schemeClr val="accent3"/>
              </a:buClr>
              <a:buFont typeface="Georgia"/>
              <a:buChar char="•"/>
              <a:defRPr/>
            </a:pPr>
            <a:r>
              <a:rPr lang="el-GR" dirty="0" smtClean="0">
                <a:solidFill>
                  <a:schemeClr val="accent1"/>
                </a:solidFill>
              </a:rPr>
              <a:t>Θεωρία των παγκόσμιων συστημάτων</a:t>
            </a:r>
            <a:r>
              <a:rPr lang="el-GR" dirty="0" smtClean="0"/>
              <a:t>: λόγω του σχηματισμού της καπιταλιστικής αγοράς στις αναπτυσσόμενες χώρες-σύνδεση με αποικιοκρατία λόγω δεσμών.</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Μέγεθος μεταναστευτικού πληθυσμού</a:t>
            </a:r>
            <a:endParaRPr lang="en-US" dirty="0"/>
          </a:p>
        </p:txBody>
      </p:sp>
      <p:sp>
        <p:nvSpPr>
          <p:cNvPr id="3" name="2 - Θέση περιεχομένου"/>
          <p:cNvSpPr>
            <a:spLocks noGrp="1"/>
          </p:cNvSpPr>
          <p:nvPr>
            <p:ph idx="1"/>
          </p:nvPr>
        </p:nvSpPr>
        <p:spPr/>
        <p:txBody>
          <a:bodyPr/>
          <a:lstStyle/>
          <a:p>
            <a:r>
              <a:rPr lang="el-GR" dirty="0" smtClean="0"/>
              <a:t>ΕΣΥΕ: 2001 797.091 αλλοδαποί, οι 750000 από χώρες εκτός ΕΕ των 15</a:t>
            </a:r>
          </a:p>
          <a:p>
            <a:r>
              <a:rPr lang="el-GR" dirty="0" smtClean="0"/>
              <a:t>Γ</a:t>
            </a:r>
            <a:r>
              <a:rPr lang="en-US" dirty="0" smtClean="0"/>
              <a:t> </a:t>
            </a:r>
            <a:r>
              <a:rPr lang="el-GR" dirty="0" err="1" smtClean="0"/>
              <a:t>Γρ</a:t>
            </a:r>
            <a:r>
              <a:rPr lang="en-US" dirty="0" smtClean="0"/>
              <a:t> </a:t>
            </a:r>
            <a:r>
              <a:rPr lang="el-GR" dirty="0" err="1" smtClean="0"/>
              <a:t>Παλιν</a:t>
            </a:r>
            <a:r>
              <a:rPr lang="el-GR" dirty="0" smtClean="0"/>
              <a:t> Ομογενών:2000: 155.319 παλιννοστούντες</a:t>
            </a:r>
          </a:p>
          <a:p>
            <a:r>
              <a:rPr lang="el-GR" dirty="0" smtClean="0"/>
              <a:t>Η διετία 1992-1993 τα μεγαλύτερα σε όγκο μεταναστευτικά ρεύματα στην Ελλάδα</a:t>
            </a:r>
          </a:p>
          <a:p>
            <a:r>
              <a:rPr lang="el-GR" dirty="0" smtClean="0"/>
              <a:t>Σήμερα: 1,3 εκατομμύριο, 950.000 χωρίς τους ομογενείς</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Εθνική σύνθεση του μεταναστευτικού πληθυσμού</a:t>
            </a:r>
            <a:endParaRPr lang="en-US" dirty="0"/>
          </a:p>
        </p:txBody>
      </p:sp>
      <p:sp>
        <p:nvSpPr>
          <p:cNvPr id="3" name="2 - Θέση περιεχομένου"/>
          <p:cNvSpPr>
            <a:spLocks noGrp="1"/>
          </p:cNvSpPr>
          <p:nvPr>
            <p:ph idx="1"/>
          </p:nvPr>
        </p:nvSpPr>
        <p:spPr/>
        <p:txBody>
          <a:bodyPr>
            <a:normAutofit lnSpcReduction="10000"/>
          </a:bodyPr>
          <a:lstStyle/>
          <a:p>
            <a:pPr marL="365760" indent="-256032">
              <a:buClr>
                <a:schemeClr val="accent3"/>
              </a:buClr>
              <a:buFont typeface="Georgia"/>
              <a:buChar char="•"/>
              <a:defRPr/>
            </a:pPr>
            <a:r>
              <a:rPr lang="el-GR" dirty="0" smtClean="0"/>
              <a:t>Κυρίως Αλβανία 60% των αλλοδαπών το 2001, 70% το 2008.</a:t>
            </a:r>
          </a:p>
          <a:p>
            <a:pPr marL="365760" indent="-256032">
              <a:buClr>
                <a:schemeClr val="accent3"/>
              </a:buClr>
              <a:buFont typeface="Georgia"/>
              <a:buChar char="•"/>
              <a:defRPr/>
            </a:pPr>
            <a:r>
              <a:rPr lang="el-GR" dirty="0" smtClean="0"/>
              <a:t>Βούλγαροι 4,2% </a:t>
            </a:r>
          </a:p>
          <a:p>
            <a:pPr marL="365760" indent="-256032">
              <a:buClr>
                <a:schemeClr val="accent3"/>
              </a:buClr>
              <a:buFont typeface="Georgia"/>
              <a:buChar char="•"/>
              <a:defRPr/>
            </a:pPr>
            <a:r>
              <a:rPr lang="el-GR" dirty="0" smtClean="0"/>
              <a:t>Γεωργία 3%</a:t>
            </a:r>
          </a:p>
          <a:p>
            <a:pPr marL="365760" indent="-256032">
              <a:buClr>
                <a:schemeClr val="accent3"/>
              </a:buClr>
              <a:buFont typeface="Georgia"/>
              <a:buChar char="•"/>
              <a:defRPr/>
            </a:pPr>
            <a:r>
              <a:rPr lang="el-GR" dirty="0" smtClean="0"/>
              <a:t>Ρουμανία 2,5%</a:t>
            </a:r>
          </a:p>
          <a:p>
            <a:pPr marL="365760" indent="-256032">
              <a:buClr>
                <a:schemeClr val="accent3"/>
              </a:buClr>
              <a:buFont typeface="Georgia"/>
              <a:buChar char="•"/>
              <a:defRPr/>
            </a:pPr>
            <a:r>
              <a:rPr lang="el-GR" dirty="0" smtClean="0"/>
              <a:t>ΗΠΑ 2,3%</a:t>
            </a:r>
          </a:p>
          <a:p>
            <a:pPr marL="365760" indent="-256032">
              <a:buClr>
                <a:schemeClr val="accent3"/>
              </a:buClr>
              <a:buFont typeface="Georgia"/>
              <a:buChar char="•"/>
              <a:defRPr/>
            </a:pPr>
            <a:r>
              <a:rPr lang="el-GR" dirty="0" smtClean="0"/>
              <a:t>Ρωσία 2,2</a:t>
            </a:r>
          </a:p>
          <a:p>
            <a:pPr marL="365760" indent="-256032">
              <a:buClr>
                <a:schemeClr val="accent3"/>
              </a:buClr>
              <a:buFont typeface="Georgia"/>
              <a:buChar char="•"/>
              <a:defRPr/>
            </a:pPr>
            <a:r>
              <a:rPr lang="el-GR" dirty="0" smtClean="0"/>
              <a:t>Ουκρανία 4,4%</a:t>
            </a:r>
          </a:p>
          <a:p>
            <a:pPr marL="365760" indent="-256032">
              <a:buClr>
                <a:schemeClr val="accent3"/>
              </a:buClr>
              <a:buFont typeface="Georgia"/>
              <a:buChar char="•"/>
              <a:defRPr/>
            </a:pPr>
            <a:r>
              <a:rPr lang="el-GR" dirty="0" smtClean="0"/>
              <a:t>Πακιστάν 2,5</a:t>
            </a:r>
          </a:p>
          <a:p>
            <a:pPr marL="365760" indent="-256032">
              <a:buClr>
                <a:schemeClr val="accent3"/>
              </a:buClr>
              <a:buFont typeface="Georgia"/>
              <a:buChar char="•"/>
              <a:defRPr/>
            </a:pPr>
            <a:r>
              <a:rPr lang="el-GR" dirty="0" smtClean="0"/>
              <a:t>Ινδία, Μπαγκλαντές, Μολδαβία, γύρω στο 2%</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Κύριος λόγος εγκατάστασης</a:t>
            </a:r>
            <a:endParaRPr lang="en-US" dirty="0"/>
          </a:p>
        </p:txBody>
      </p:sp>
      <p:sp>
        <p:nvSpPr>
          <p:cNvPr id="3" name="2 - Θέση περιεχομένου"/>
          <p:cNvSpPr>
            <a:spLocks noGrp="1"/>
          </p:cNvSpPr>
          <p:nvPr>
            <p:ph idx="1"/>
          </p:nvPr>
        </p:nvSpPr>
        <p:spPr/>
        <p:txBody>
          <a:bodyPr/>
          <a:lstStyle/>
          <a:p>
            <a:r>
              <a:rPr lang="el-GR" dirty="0" smtClean="0"/>
              <a:t>Εργασία 54%</a:t>
            </a:r>
          </a:p>
          <a:p>
            <a:r>
              <a:rPr lang="el-GR" dirty="0" smtClean="0"/>
              <a:t>Επαναπατρισμός, παλιννόστηση 22%</a:t>
            </a:r>
          </a:p>
          <a:p>
            <a:r>
              <a:rPr lang="el-GR" dirty="0" smtClean="0"/>
              <a:t>Επανένωση οικογένειας 13%</a:t>
            </a:r>
          </a:p>
          <a:p>
            <a:r>
              <a:rPr lang="el-GR" dirty="0" smtClean="0"/>
              <a:t>Σπουδές 7%</a:t>
            </a:r>
          </a:p>
          <a:p>
            <a:r>
              <a:rPr lang="el-GR" dirty="0" smtClean="0"/>
              <a:t>Αναζήτηση ασύλου3%</a:t>
            </a:r>
          </a:p>
          <a:p>
            <a:r>
              <a:rPr lang="el-GR" dirty="0" smtClean="0"/>
              <a:t>Πρόσφυγας 1%</a:t>
            </a:r>
          </a:p>
          <a:p>
            <a:r>
              <a:rPr lang="el-GR" dirty="0" smtClean="0"/>
              <a:t>Άλλος λόγος</a:t>
            </a:r>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Χαρακτηριστικά</a:t>
            </a:r>
            <a:br>
              <a:rPr lang="el-GR" dirty="0" smtClean="0"/>
            </a:br>
            <a:endParaRPr lang="en-US" dirty="0"/>
          </a:p>
        </p:txBody>
      </p:sp>
      <p:sp>
        <p:nvSpPr>
          <p:cNvPr id="3" name="2 - Θέση περιεχομένου"/>
          <p:cNvSpPr>
            <a:spLocks noGrp="1"/>
          </p:cNvSpPr>
          <p:nvPr>
            <p:ph idx="1"/>
          </p:nvPr>
        </p:nvSpPr>
        <p:spPr/>
        <p:txBody>
          <a:bodyPr/>
          <a:lstStyle/>
          <a:p>
            <a:r>
              <a:rPr lang="el-GR" dirty="0" smtClean="0"/>
              <a:t>Η πλειοψηφία στις πιο παραγωγικές ηλικίες (25-34)</a:t>
            </a:r>
          </a:p>
          <a:p>
            <a:r>
              <a:rPr lang="el-GR" dirty="0" smtClean="0"/>
              <a:t>Οι περισσότεροι έγγαμοι, τέσσερα μέλη</a:t>
            </a:r>
          </a:p>
          <a:p>
            <a:r>
              <a:rPr lang="el-GR" dirty="0" smtClean="0"/>
              <a:t>Εκπαίδευση: 59.3% απόφοιτοι γυμνασίου ή λυκείου</a:t>
            </a:r>
          </a:p>
          <a:p>
            <a:r>
              <a:rPr lang="el-GR" dirty="0" smtClean="0"/>
              <a:t>Αλβανοί με σχετικά υψηλό επίπεδο και καλή γλωσσική επάρκεια, σε αντίθεση με Ασιάτες.</a:t>
            </a:r>
          </a:p>
          <a:p>
            <a:r>
              <a:rPr lang="el-GR" dirty="0" smtClean="0"/>
              <a:t>Αναντιστοιχία εκπαιδευτικού επιπέδου και εργασίας</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Αγορά εργασίας</a:t>
            </a:r>
            <a:endParaRPr lang="en-US" dirty="0"/>
          </a:p>
        </p:txBody>
      </p:sp>
      <p:sp>
        <p:nvSpPr>
          <p:cNvPr id="3" name="2 - Θέση περιεχομένου"/>
          <p:cNvSpPr>
            <a:spLocks noGrp="1"/>
          </p:cNvSpPr>
          <p:nvPr>
            <p:ph idx="1"/>
          </p:nvPr>
        </p:nvSpPr>
        <p:spPr/>
        <p:txBody>
          <a:bodyPr/>
          <a:lstStyle/>
          <a:p>
            <a:r>
              <a:rPr lang="el-GR" dirty="0" err="1" smtClean="0"/>
              <a:t>Ζωγραφάκης</a:t>
            </a:r>
            <a:r>
              <a:rPr lang="el-GR" dirty="0" smtClean="0"/>
              <a:t> κα 2007: 40% ανειδίκευτοι εργάτες, σε χειρωνακτικές εργασίες</a:t>
            </a:r>
          </a:p>
          <a:p>
            <a:r>
              <a:rPr lang="el-GR" dirty="0" smtClean="0"/>
              <a:t>35% ειδικευμένοι τεχνίτες</a:t>
            </a:r>
          </a:p>
          <a:p>
            <a:r>
              <a:rPr lang="el-GR" dirty="0" smtClean="0"/>
              <a:t>15% υπηρεσίες, και πωλητές σε καταστήματα ή υπαίθριες αγορές</a:t>
            </a:r>
          </a:p>
          <a:p>
            <a:r>
              <a:rPr lang="el-GR" dirty="0" smtClean="0"/>
              <a:t>2% στον αγροτικό τομέα από 7% το 2001</a:t>
            </a:r>
          </a:p>
          <a:p>
            <a:r>
              <a:rPr lang="el-GR" dirty="0" smtClean="0"/>
              <a:t>Συνεισφέρουν στο ΑΕΠ κατά 2.3-2.8%</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normAutofit fontScale="92500"/>
          </a:bodyPr>
          <a:lstStyle/>
          <a:p>
            <a:pPr marL="365760" indent="-256032">
              <a:buClr>
                <a:schemeClr val="accent3"/>
              </a:buClr>
              <a:buFont typeface="Georgia"/>
              <a:buChar char="•"/>
              <a:defRPr/>
            </a:pPr>
            <a:r>
              <a:rPr lang="el-GR" dirty="0" smtClean="0"/>
              <a:t>ΙΚΑ (2006): αλλοδαποί το 13.55% των ασφαλισμένων</a:t>
            </a:r>
          </a:p>
          <a:p>
            <a:pPr marL="365760" indent="-256032">
              <a:buClr>
                <a:schemeClr val="accent3"/>
              </a:buClr>
              <a:buFont typeface="Georgia"/>
              <a:buChar char="•"/>
              <a:defRPr/>
            </a:pPr>
            <a:r>
              <a:rPr lang="el-GR" dirty="0" smtClean="0"/>
              <a:t>Αλβανοί η συντριπτική πλειοψηφία, 60.19%</a:t>
            </a:r>
          </a:p>
          <a:p>
            <a:pPr marL="365760" indent="-256032">
              <a:buClr>
                <a:schemeClr val="accent3"/>
              </a:buClr>
              <a:buFont typeface="Georgia"/>
              <a:buChar char="•"/>
              <a:defRPr/>
            </a:pPr>
            <a:r>
              <a:rPr lang="el-GR" dirty="0" smtClean="0"/>
              <a:t>Μετά οι Πακιστανοί 6.13%, Ρώσοι 5.33, Ρουμάνοι 4.94</a:t>
            </a:r>
          </a:p>
          <a:p>
            <a:pPr marL="365760" indent="-256032">
              <a:buClr>
                <a:schemeClr val="accent3"/>
              </a:buClr>
              <a:buFont typeface="Georgia"/>
              <a:buChar char="•"/>
              <a:defRPr/>
            </a:pPr>
            <a:r>
              <a:rPr lang="el-GR" dirty="0" smtClean="0"/>
              <a:t>Αντίθετα με Αλβανούς (ήρθαν ανειδίκευτοι, εντάχθηκαν στην αγορά εργασίας, δικές τους επιχειρήσεις πχ ψιλικατζίδικα ή περίπτερα), οι παλιννοστούντες από πρώην ΣΕ παγιδεύτηκαν σε θέσεις εργασίας με χαμηλότερο κύρος και αποδοχές παρά το υψηλό εκπαιδευτικό επίπεδο και πολιτιστικούς δεσμούς με Ελλάδα</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Ιστοσελίδες και ερευνητές</a:t>
            </a:r>
            <a:br>
              <a:rPr lang="el-GR" dirty="0" smtClean="0"/>
            </a:br>
            <a:endParaRPr lang="en-US" dirty="0"/>
          </a:p>
        </p:txBody>
      </p:sp>
      <p:sp>
        <p:nvSpPr>
          <p:cNvPr id="3" name="2 - Θέση περιεχομένου"/>
          <p:cNvSpPr>
            <a:spLocks noGrp="1"/>
          </p:cNvSpPr>
          <p:nvPr>
            <p:ph idx="1"/>
          </p:nvPr>
        </p:nvSpPr>
        <p:spPr/>
        <p:txBody>
          <a:bodyPr>
            <a:normAutofit fontScale="77500" lnSpcReduction="20000"/>
          </a:bodyPr>
          <a:lstStyle/>
          <a:p>
            <a:pPr marL="365760" indent="-256032">
              <a:buClr>
                <a:schemeClr val="accent3"/>
              </a:buClr>
              <a:buFont typeface="Georgia"/>
              <a:buChar char="•"/>
              <a:defRPr/>
            </a:pPr>
            <a:r>
              <a:rPr lang="en-US" dirty="0" smtClean="0"/>
              <a:t>CLANDESTINO</a:t>
            </a:r>
          </a:p>
          <a:p>
            <a:pPr marL="365760" indent="-256032">
              <a:buClr>
                <a:schemeClr val="accent3"/>
              </a:buClr>
              <a:buFont typeface="Georgia"/>
              <a:buChar char="•"/>
              <a:defRPr/>
            </a:pPr>
            <a:r>
              <a:rPr lang="en-US" dirty="0" smtClean="0"/>
              <a:t>www.central.radiopod.gr/wp-content/uploads/2008/07/triand.pdf</a:t>
            </a:r>
            <a:endParaRPr lang="el-GR" dirty="0" smtClean="0"/>
          </a:p>
          <a:p>
            <a:pPr marL="365760" indent="-256032">
              <a:buClr>
                <a:schemeClr val="accent3"/>
              </a:buClr>
              <a:buFont typeface="Georgia"/>
              <a:buChar char="•"/>
              <a:defRPr/>
            </a:pPr>
            <a:r>
              <a:rPr lang="en-US" dirty="0" smtClean="0">
                <a:hlinkClick r:id="rId2"/>
              </a:rPr>
              <a:t>www.inegsee.gr/ekthesi2008</a:t>
            </a:r>
            <a:r>
              <a:rPr lang="en-US" dirty="0" smtClean="0"/>
              <a:t> (</a:t>
            </a:r>
            <a:r>
              <a:rPr lang="el-GR" dirty="0" smtClean="0"/>
              <a:t>Ινστιτούτο εργασίας)</a:t>
            </a:r>
            <a:endParaRPr lang="en-US" dirty="0" smtClean="0"/>
          </a:p>
          <a:p>
            <a:pPr marL="365760" indent="-256032">
              <a:buClr>
                <a:schemeClr val="accent3"/>
              </a:buClr>
              <a:buFont typeface="Georgia"/>
              <a:buChar char="•"/>
              <a:defRPr/>
            </a:pPr>
            <a:r>
              <a:rPr lang="en-US" dirty="0" smtClean="0">
                <a:hlinkClick r:id="rId3"/>
              </a:rPr>
              <a:t>www.migrationinformation.org</a:t>
            </a:r>
            <a:r>
              <a:rPr lang="en-US" dirty="0" smtClean="0"/>
              <a:t> </a:t>
            </a:r>
          </a:p>
          <a:p>
            <a:pPr marL="365760" indent="-256032">
              <a:buClr>
                <a:schemeClr val="accent3"/>
              </a:buClr>
              <a:buFont typeface="Georgia"/>
              <a:buChar char="•"/>
              <a:defRPr/>
            </a:pPr>
            <a:r>
              <a:rPr lang="en-US" dirty="0" smtClean="0">
                <a:hlinkClick r:id="rId4"/>
              </a:rPr>
              <a:t>www.imepo.gr</a:t>
            </a:r>
            <a:r>
              <a:rPr lang="en-US" dirty="0" smtClean="0"/>
              <a:t> (Institute for European Integration Research, Austrian Academy of Sciences)</a:t>
            </a:r>
          </a:p>
          <a:p>
            <a:pPr marL="365760" indent="-256032">
              <a:buClr>
                <a:schemeClr val="accent3"/>
              </a:buClr>
              <a:buFont typeface="Georgia"/>
              <a:buChar char="•"/>
              <a:defRPr/>
            </a:pPr>
            <a:r>
              <a:rPr lang="en-US" dirty="0" smtClean="0">
                <a:hlinkClick r:id="rId5"/>
              </a:rPr>
              <a:t>www.raco.cat/index.php/papers</a:t>
            </a:r>
            <a:r>
              <a:rPr lang="en-US" dirty="0" smtClean="0"/>
              <a:t> (</a:t>
            </a:r>
            <a:r>
              <a:rPr lang="el-GR" dirty="0" err="1" smtClean="0"/>
              <a:t>Φακιόλας</a:t>
            </a:r>
            <a:r>
              <a:rPr lang="el-GR" dirty="0" smtClean="0"/>
              <a:t> και </a:t>
            </a:r>
            <a:r>
              <a:rPr lang="el-GR" dirty="0" err="1" smtClean="0"/>
              <a:t>Μαράτου</a:t>
            </a:r>
            <a:r>
              <a:rPr lang="el-GR" dirty="0" smtClean="0"/>
              <a:t> </a:t>
            </a:r>
            <a:r>
              <a:rPr lang="el-GR" dirty="0" err="1" smtClean="0"/>
              <a:t>Αλιπράντη</a:t>
            </a:r>
            <a:r>
              <a:rPr lang="el-GR" dirty="0" smtClean="0"/>
              <a:t> για γυναίκες μετανάστριες) όπως και ΚΕΘΙ 2007</a:t>
            </a:r>
          </a:p>
          <a:p>
            <a:pPr marL="365760" indent="-256032">
              <a:buClr>
                <a:schemeClr val="accent3"/>
              </a:buClr>
              <a:buFont typeface="Georgia"/>
              <a:buChar char="•"/>
              <a:defRPr/>
            </a:pPr>
            <a:r>
              <a:rPr lang="en-US" dirty="0" smtClean="0">
                <a:hlinkClick r:id="rId6"/>
              </a:rPr>
              <a:t>http://publications.iom.int</a:t>
            </a:r>
            <a:r>
              <a:rPr lang="en-US" dirty="0" smtClean="0"/>
              <a:t> (IOM)</a:t>
            </a:r>
          </a:p>
          <a:p>
            <a:pPr marL="365760" indent="-256032">
              <a:buClr>
                <a:schemeClr val="accent3"/>
              </a:buClr>
              <a:buFont typeface="Georgia"/>
              <a:buChar char="•"/>
              <a:defRPr/>
            </a:pPr>
            <a:r>
              <a:rPr lang="en-US" dirty="0" smtClean="0">
                <a:hlinkClick r:id="rId7"/>
              </a:rPr>
              <a:t>www.eliamep.gr</a:t>
            </a:r>
            <a:r>
              <a:rPr lang="en-US" dirty="0" smtClean="0"/>
              <a:t> (</a:t>
            </a:r>
            <a:r>
              <a:rPr lang="el-GR" dirty="0" smtClean="0"/>
              <a:t>για εκπαιδευτική πολιτική)</a:t>
            </a:r>
            <a:endParaRPr lang="en-US" dirty="0" smtClean="0"/>
          </a:p>
          <a:p>
            <a:pPr marL="365760" indent="-256032">
              <a:buClr>
                <a:schemeClr val="accent3"/>
              </a:buClr>
              <a:buFont typeface="Georgia"/>
              <a:buChar char="•"/>
              <a:defRPr/>
            </a:pPr>
            <a:r>
              <a:rPr lang="en-US" dirty="0" smtClean="0"/>
              <a:t>M.</a:t>
            </a:r>
            <a:r>
              <a:rPr lang="el-GR" dirty="0" err="1" smtClean="0"/>
              <a:t>Βεργέτη,Δ</a:t>
            </a:r>
            <a:r>
              <a:rPr lang="el-GR" dirty="0" smtClean="0"/>
              <a:t>. Χριστόπουλος, Μ. Παύλου, Α. </a:t>
            </a:r>
            <a:r>
              <a:rPr lang="el-GR" dirty="0" err="1" smtClean="0"/>
              <a:t>Τριανταφυλλίδου</a:t>
            </a:r>
            <a:r>
              <a:rPr lang="el-GR" dirty="0" smtClean="0"/>
              <a:t>, Θ. </a:t>
            </a:r>
            <a:r>
              <a:rPr lang="el-GR" dirty="0" err="1" smtClean="0"/>
              <a:t>Μαρούκης</a:t>
            </a:r>
            <a:r>
              <a:rPr lang="el-GR" dirty="0" smtClean="0"/>
              <a:t>, Λ. </a:t>
            </a:r>
            <a:r>
              <a:rPr lang="el-GR" dirty="0" err="1" smtClean="0"/>
              <a:t>Λαμπριανίδης</a:t>
            </a:r>
            <a:r>
              <a:rPr lang="el-GR" dirty="0" smtClean="0"/>
              <a:t> &amp; Α. Λυμπεράκη, </a:t>
            </a:r>
            <a:r>
              <a:rPr lang="el-GR" dirty="0" err="1" smtClean="0"/>
              <a:t>Ψημμένος</a:t>
            </a:r>
            <a:r>
              <a:rPr lang="el-GR" dirty="0" smtClean="0"/>
              <a:t>, Ι., </a:t>
            </a:r>
            <a:r>
              <a:rPr lang="el-GR" dirty="0" err="1" smtClean="0"/>
              <a:t>Κασσιμάτη</a:t>
            </a:r>
            <a:r>
              <a:rPr lang="el-GR" dirty="0" smtClean="0"/>
              <a:t>, Κ. &amp; </a:t>
            </a:r>
            <a:r>
              <a:rPr lang="el-GR" dirty="0" err="1" smtClean="0"/>
              <a:t>Μουσούρου</a:t>
            </a:r>
            <a:r>
              <a:rPr lang="el-GR" dirty="0" smtClean="0"/>
              <a:t>, Λ.</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pPr algn="l"/>
            <a:r>
              <a:rPr lang="en-US" sz="2400" dirty="0" smtClean="0"/>
              <a:t/>
            </a:r>
            <a:br>
              <a:rPr lang="en-US" sz="2400" dirty="0" smtClean="0"/>
            </a:br>
            <a:r>
              <a:rPr lang="el-GR" sz="2400" dirty="0" smtClean="0"/>
              <a:t>ΠΡΟΓΡΑΜΜΑΤΑ</a:t>
            </a:r>
            <a:r>
              <a:rPr lang="en-US" sz="2400" dirty="0" smtClean="0"/>
              <a:t> </a:t>
            </a:r>
            <a:r>
              <a:rPr lang="el-GR" sz="2400" dirty="0" smtClean="0"/>
              <a:t>ΨΥΧΟΛΟΓΙΚΗΣ</a:t>
            </a:r>
            <a:r>
              <a:rPr lang="en-US" sz="2400" dirty="0" smtClean="0"/>
              <a:t> </a:t>
            </a:r>
            <a:r>
              <a:rPr lang="el-GR" sz="2400" dirty="0" smtClean="0"/>
              <a:t>ΥΠΟΣΤΗΡΙΞΗΣ</a:t>
            </a:r>
            <a:r>
              <a:rPr lang="en-US" sz="2400" dirty="0" smtClean="0"/>
              <a:t> </a:t>
            </a:r>
            <a:r>
              <a:rPr lang="el-GR" sz="2400" dirty="0" smtClean="0"/>
              <a:t>ΣΤΑ ΣΧΟΛΕΙΑ </a:t>
            </a:r>
            <a:r>
              <a:rPr lang="el-GR" sz="1600" dirty="0" smtClean="0"/>
              <a:t>Α. </a:t>
            </a:r>
            <a:r>
              <a:rPr lang="el-GR" sz="1600" dirty="0" err="1" smtClean="0"/>
              <a:t>Μπίμπου</a:t>
            </a:r>
            <a:r>
              <a:rPr lang="el-GR" sz="1600" dirty="0" smtClean="0"/>
              <a:t>-</a:t>
            </a:r>
            <a:r>
              <a:rPr lang="el-GR" sz="1600" dirty="0" err="1" smtClean="0"/>
              <a:t>Νάκου</a:t>
            </a:r>
            <a:r>
              <a:rPr lang="el-GR" sz="1600" dirty="0" smtClean="0"/>
              <a:t> ΑΠΘ </a:t>
            </a:r>
            <a:r>
              <a:rPr lang="en-US" sz="1600" dirty="0" smtClean="0"/>
              <a:t>bibou@eled.auth.gr</a:t>
            </a:r>
            <a:endParaRPr lang="en-US" sz="16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771650" y="3316287"/>
            <a:ext cx="5600700" cy="127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lstStyle/>
          <a:p>
            <a:endParaRPr lang="el-GR" dirty="0" smtClean="0"/>
          </a:p>
          <a:p>
            <a:endParaRPr lang="el-GR" dirty="0" smtClean="0"/>
          </a:p>
          <a:p>
            <a:endParaRPr lang="el-GR" dirty="0" smtClean="0"/>
          </a:p>
          <a:p>
            <a:r>
              <a:rPr lang="el-GR" dirty="0" smtClean="0"/>
              <a:t>Ας ξαναγυρίσουμε στις δράσεις στο σχολείο και τι κάνουν τα προγράμματα ψυχολογικής υποστήριξης</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πρόληψη</a:t>
            </a:r>
            <a:endParaRPr lang="en-US" dirty="0"/>
          </a:p>
        </p:txBody>
      </p:sp>
      <p:sp>
        <p:nvSpPr>
          <p:cNvPr id="3" name="2 - Θέση περιεχομένου"/>
          <p:cNvSpPr>
            <a:spLocks noGrp="1"/>
          </p:cNvSpPr>
          <p:nvPr>
            <p:ph idx="1"/>
          </p:nvPr>
        </p:nvSpPr>
        <p:spPr/>
        <p:txBody>
          <a:bodyPr>
            <a:normAutofit fontScale="92500" lnSpcReduction="20000"/>
          </a:bodyPr>
          <a:lstStyle/>
          <a:p>
            <a:r>
              <a:rPr lang="el-GR" dirty="0" smtClean="0"/>
              <a:t>Εκπαιδευτικοί</a:t>
            </a:r>
          </a:p>
          <a:p>
            <a:r>
              <a:rPr lang="el-GR" dirty="0" smtClean="0"/>
              <a:t>1) πρόγραμμα </a:t>
            </a:r>
            <a:r>
              <a:rPr lang="el-GR" dirty="0" err="1" smtClean="0"/>
              <a:t>ενδοσχολικής</a:t>
            </a:r>
            <a:r>
              <a:rPr lang="el-GR" dirty="0" smtClean="0"/>
              <a:t> βίας</a:t>
            </a:r>
          </a:p>
          <a:p>
            <a:r>
              <a:rPr lang="el-GR" dirty="0" smtClean="0"/>
              <a:t>2) πρόγραμμα πολιτισμικής ενημερότητας</a:t>
            </a:r>
          </a:p>
          <a:p>
            <a:r>
              <a:rPr lang="el-GR" dirty="0" smtClean="0"/>
              <a:t>3)ομάδες εκπαιδευτικών για συζήτηση ψυχοκοινωνικών και ψυχοπαιδαγωγικών παρεμβάσεων</a:t>
            </a:r>
            <a:r>
              <a:rPr lang="en-US" dirty="0" smtClean="0"/>
              <a:t> </a:t>
            </a:r>
            <a:r>
              <a:rPr lang="el-GR" dirty="0" smtClean="0"/>
              <a:t>που αφορούν τους μαθητές και τις οικογένειές τους </a:t>
            </a:r>
          </a:p>
          <a:p>
            <a:r>
              <a:rPr lang="el-GR" dirty="0" smtClean="0"/>
              <a:t>4) συναντήσεις με σύλλογο διδασκόντων μια φορά τον μήνα. </a:t>
            </a:r>
            <a:r>
              <a:rPr lang="el-GR" dirty="0" err="1" smtClean="0"/>
              <a:t>Επανατροφοδότηση</a:t>
            </a:r>
            <a:endParaRPr lang="el-GR" dirty="0" smtClean="0"/>
          </a:p>
          <a:p>
            <a:r>
              <a:rPr lang="el-GR" dirty="0" smtClean="0"/>
              <a:t>5) ομάδες στήριξης εκπαιδευτικών-</a:t>
            </a:r>
            <a:r>
              <a:rPr lang="en-US" dirty="0" smtClean="0"/>
              <a:t>Burn out*</a:t>
            </a:r>
            <a:endParaRPr lang="el-GR" dirty="0" smtClean="0"/>
          </a:p>
          <a:p>
            <a:r>
              <a:rPr lang="el-GR" dirty="0" smtClean="0"/>
              <a:t>6) σύνδεση του σχολείου με την κοινότητα για αξιοποίηση υπηρεσιών κοινωνικής πολιτικής και ψυχοκοινωνικής στήριξης</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Μαθητές/ πρόληψη</a:t>
            </a:r>
            <a:endParaRPr lang="en-US" dirty="0"/>
          </a:p>
        </p:txBody>
      </p:sp>
      <p:sp>
        <p:nvSpPr>
          <p:cNvPr id="3" name="2 - Θέση περιεχομένου"/>
          <p:cNvSpPr>
            <a:spLocks noGrp="1"/>
          </p:cNvSpPr>
          <p:nvPr>
            <p:ph idx="1"/>
          </p:nvPr>
        </p:nvSpPr>
        <p:spPr/>
        <p:txBody>
          <a:bodyPr>
            <a:normAutofit fontScale="92500" lnSpcReduction="10000"/>
          </a:bodyPr>
          <a:lstStyle/>
          <a:p>
            <a:r>
              <a:rPr lang="el-GR" dirty="0" smtClean="0"/>
              <a:t>1) πρόγραμμα </a:t>
            </a:r>
            <a:r>
              <a:rPr lang="el-GR" dirty="0" err="1" smtClean="0"/>
              <a:t>ενδοσχολικής</a:t>
            </a:r>
            <a:r>
              <a:rPr lang="el-GR" dirty="0" smtClean="0"/>
              <a:t> βίας</a:t>
            </a:r>
          </a:p>
          <a:p>
            <a:r>
              <a:rPr lang="el-GR" dirty="0" smtClean="0"/>
              <a:t>2) πρόγραμμα πολιτισμικής ενημερότητας</a:t>
            </a:r>
          </a:p>
          <a:p>
            <a:r>
              <a:rPr lang="el-GR" dirty="0" smtClean="0"/>
              <a:t>3)</a:t>
            </a:r>
            <a:r>
              <a:rPr lang="en-US" dirty="0" smtClean="0"/>
              <a:t>peer tutoring/ </a:t>
            </a:r>
            <a:r>
              <a:rPr lang="en-US" dirty="0" err="1" smtClean="0"/>
              <a:t>counselling</a:t>
            </a:r>
            <a:r>
              <a:rPr lang="en-US" dirty="0" smtClean="0"/>
              <a:t>/ advocacy/ mentoring</a:t>
            </a:r>
            <a:r>
              <a:rPr lang="el-GR" dirty="0" smtClean="0"/>
              <a:t> συνομηλίκους (με αντίστοιχη προετοιμασία, κριτήρια επιλογής, κανόνες λειτουργίας του προγράμματος και εκπαίδευση των μαθητών ως προς ζητήματα που αφορούν αποκλεισμούς στο σχολείο, επίλυση συγκρούσεων και βασικές αρχές δεοντολογίας με διασφάλιση ατομικής και ομαδικής εποπτείας). </a:t>
            </a:r>
            <a:endParaRPr lang="en-US" dirty="0" smtClean="0"/>
          </a:p>
          <a:p>
            <a:r>
              <a:rPr lang="en-US" dirty="0" smtClean="0"/>
              <a:t>4) </a:t>
            </a:r>
            <a:r>
              <a:rPr lang="el-GR" dirty="0" smtClean="0"/>
              <a:t>πρόγραμμα οργάνωσης μελέτης (</a:t>
            </a:r>
            <a:r>
              <a:rPr lang="el-GR" dirty="0" err="1" smtClean="0"/>
              <a:t>μεταγνωστικές</a:t>
            </a:r>
            <a:r>
              <a:rPr lang="el-GR" dirty="0" smtClean="0"/>
              <a:t> ικανότητες, κινητοποίηση, οργάνωση, ακαδημαϊκή στόχευση)</a:t>
            </a:r>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Γονείς </a:t>
            </a:r>
            <a:endParaRPr lang="en-US" dirty="0"/>
          </a:p>
        </p:txBody>
      </p:sp>
      <p:sp>
        <p:nvSpPr>
          <p:cNvPr id="3" name="2 - Θέση περιεχομένου"/>
          <p:cNvSpPr>
            <a:spLocks noGrp="1"/>
          </p:cNvSpPr>
          <p:nvPr>
            <p:ph idx="1"/>
          </p:nvPr>
        </p:nvSpPr>
        <p:spPr/>
        <p:txBody>
          <a:bodyPr>
            <a:normAutofit fontScale="92500" lnSpcReduction="20000"/>
          </a:bodyPr>
          <a:lstStyle/>
          <a:p>
            <a:r>
              <a:rPr lang="el-GR" dirty="0" smtClean="0"/>
              <a:t>Ενημέρωση των γονέων για την παρουσία ψυχολόγου (συνεργασία με σχολείο για τον τρόπο πχ ομιλία, ανατροφοδότηση με τα αποτελέσματα της </a:t>
            </a:r>
            <a:r>
              <a:rPr lang="el-GR" dirty="0" err="1" smtClean="0"/>
              <a:t>υποδράσης</a:t>
            </a:r>
            <a:r>
              <a:rPr lang="el-GR" dirty="0" smtClean="0"/>
              <a:t> 1 κλπ)</a:t>
            </a:r>
          </a:p>
          <a:p>
            <a:r>
              <a:rPr lang="en-US" dirty="0" smtClean="0"/>
              <a:t>Drop in </a:t>
            </a:r>
            <a:r>
              <a:rPr lang="el-GR" dirty="0" smtClean="0"/>
              <a:t>υπηρεσία με τους γονείς</a:t>
            </a:r>
          </a:p>
          <a:p>
            <a:r>
              <a:rPr lang="el-GR" dirty="0" smtClean="0"/>
              <a:t>Επαφή με σύλλογο γονέων</a:t>
            </a:r>
          </a:p>
          <a:p>
            <a:r>
              <a:rPr lang="el-GR" dirty="0" smtClean="0"/>
              <a:t>Παρέμβαση στο επίπεδο συνεργασίας του σχολείου με τις οικογένειες που έχει ως στόχους: την κατανόηση και την στήριξη αξιών και γνώσης που έρχεται από τις οικογένειες β) την σχολική επιτυχία όχι ως ατομική επίτευξη του παιδιού αλλά ως συλλογική ομαδική δραστηριότητα, όπου η πολιτισμική γνώση των γενεών περνάει μέσω μιας ποικιλίας μεθόδων</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Γονείς (συνέχεια)</a:t>
            </a:r>
            <a:endParaRPr lang="en-GB" dirty="0"/>
          </a:p>
        </p:txBody>
      </p:sp>
      <p:sp>
        <p:nvSpPr>
          <p:cNvPr id="3" name="Content Placeholder 2"/>
          <p:cNvSpPr>
            <a:spLocks noGrp="1"/>
          </p:cNvSpPr>
          <p:nvPr>
            <p:ph idx="1"/>
          </p:nvPr>
        </p:nvSpPr>
        <p:spPr/>
        <p:txBody>
          <a:bodyPr/>
          <a:lstStyle/>
          <a:p>
            <a:r>
              <a:rPr lang="el-GR" dirty="0" smtClean="0"/>
              <a:t>γ) την ύπαρξη πολιτισμικών και γλωσσικών γεφυρών μεταξύ των διαφορετικών ζωών των παιδιών δ) την αναγνώριση του μαθητή</a:t>
            </a:r>
            <a:r>
              <a:rPr lang="en-US" dirty="0" smtClean="0"/>
              <a:t> </a:t>
            </a:r>
            <a:r>
              <a:rPr lang="el-GR" dirty="0" smtClean="0"/>
              <a:t>ως μέλους μιας πολιτισμικής ή εθνικής ομάδας ε) την απόρριψη της προώθησης μιας κοινής κουλτούρας που σιδερώνει στην ουσία τις πολιτισμικές διαφορές και θεωρεί πως η ισότητα ευκαιριών διασφαλίζεται με τις ίδιες παροχές στ)συνεργασίες που αφορούν την ευρύτερη οικογένεια ή την συμμετοχή της κοινότητας.</a:t>
            </a:r>
            <a:endParaRPr lang="en-US" dirty="0" smtClean="0"/>
          </a:p>
          <a:p>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Παρέμβαση </a:t>
            </a:r>
            <a:endParaRPr lang="en-US" dirty="0"/>
          </a:p>
        </p:txBody>
      </p:sp>
      <p:sp>
        <p:nvSpPr>
          <p:cNvPr id="3" name="2 - Θέση περιεχομένου"/>
          <p:cNvSpPr>
            <a:spLocks noGrp="1"/>
          </p:cNvSpPr>
          <p:nvPr>
            <p:ph idx="1"/>
          </p:nvPr>
        </p:nvSpPr>
        <p:spPr/>
        <p:txBody>
          <a:bodyPr/>
          <a:lstStyle/>
          <a:p>
            <a:r>
              <a:rPr lang="el-GR" dirty="0" smtClean="0"/>
              <a:t>Εκπαιδευτικοί</a:t>
            </a:r>
          </a:p>
          <a:p>
            <a:r>
              <a:rPr lang="el-GR" dirty="0" smtClean="0"/>
              <a:t>1) ατομική συνεργασία με τον εκπαιδευτικό σε περιπτώσεις ατομικής συμβουλευτικής για ένα μαθητή και την οικογένειά του. Εξατομικευμένη παιδαγωγική παρέμβαση σε συνεργασία με «ψ»</a:t>
            </a:r>
          </a:p>
          <a:p>
            <a:r>
              <a:rPr lang="el-GR" dirty="0" smtClean="0"/>
              <a:t>2) ατομική συνεργασία του εκπαιδευτικού με δίκτυο υπηρεσιών στην κοινότητα</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Μαθητές </a:t>
            </a:r>
            <a:endParaRPr lang="en-US" dirty="0"/>
          </a:p>
        </p:txBody>
      </p:sp>
      <p:sp>
        <p:nvSpPr>
          <p:cNvPr id="3" name="2 - Θέση περιεχομένου"/>
          <p:cNvSpPr>
            <a:spLocks noGrp="1"/>
          </p:cNvSpPr>
          <p:nvPr>
            <p:ph idx="1"/>
          </p:nvPr>
        </p:nvSpPr>
        <p:spPr/>
        <p:txBody>
          <a:bodyPr>
            <a:normAutofit/>
          </a:bodyPr>
          <a:lstStyle/>
          <a:p>
            <a:r>
              <a:rPr lang="el-GR" dirty="0" smtClean="0"/>
              <a:t>1) ατομικές συνεδρίες με μαθητές που διατυπώνουν αίτημα μετά από ενημέρωσή τους από ψυχολόγου με ποικίλους τρόπους ανάλογα με βαθμίδα εκπαίδευσης (αξιολόγηση ψυχοκοινωνικών δυσκολιών κα συμβουλευτική με πεπερασμένο αριθμό συναντήσεων και πρόβλεψη για </a:t>
            </a:r>
            <a:r>
              <a:rPr lang="en-US" dirty="0" smtClean="0"/>
              <a:t>follow-up).</a:t>
            </a:r>
            <a:r>
              <a:rPr lang="el-GR" dirty="0" smtClean="0"/>
              <a:t> Ο στόχος να δουλευτεί στην ομάδα της σχολικής τάξης</a:t>
            </a:r>
          </a:p>
          <a:p>
            <a:r>
              <a:rPr lang="el-GR" dirty="0" smtClean="0"/>
              <a:t>2) δυνατότητα για </a:t>
            </a:r>
            <a:r>
              <a:rPr lang="el-GR" dirty="0" err="1" smtClean="0"/>
              <a:t>απεύθυνση</a:t>
            </a:r>
            <a:r>
              <a:rPr lang="el-GR" dirty="0" smtClean="0"/>
              <a:t> του αιτήματος σε υπηρεσίες εκτός σχολείου-χρήση διαδικτύου</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Γονείς </a:t>
            </a:r>
            <a:br>
              <a:rPr lang="el-GR" dirty="0" smtClean="0"/>
            </a:br>
            <a:endParaRPr lang="en-US" dirty="0"/>
          </a:p>
        </p:txBody>
      </p:sp>
      <p:sp>
        <p:nvSpPr>
          <p:cNvPr id="3" name="2 - Θέση περιεχομένου"/>
          <p:cNvSpPr>
            <a:spLocks noGrp="1"/>
          </p:cNvSpPr>
          <p:nvPr>
            <p:ph idx="1"/>
          </p:nvPr>
        </p:nvSpPr>
        <p:spPr/>
        <p:txBody>
          <a:bodyPr>
            <a:normAutofit/>
          </a:bodyPr>
          <a:lstStyle/>
          <a:p>
            <a:r>
              <a:rPr lang="el-GR" dirty="0" smtClean="0"/>
              <a:t>1) συμβουλευτικός πιλοτικός σταθμός για γονείς που διατυπώνουν αίτημα για ατομική συμβουλευτική με περιορισμένο αριθμό συναντήσεων από 3-6 και πρόβλεψη για </a:t>
            </a:r>
            <a:r>
              <a:rPr lang="en-US" dirty="0" smtClean="0"/>
              <a:t>follow-up</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Βιβλιογραφία</a:t>
            </a:r>
            <a:br>
              <a:rPr lang="el-GR" dirty="0" smtClean="0"/>
            </a:br>
            <a:endParaRPr lang="en-US" dirty="0"/>
          </a:p>
        </p:txBody>
      </p:sp>
      <p:sp>
        <p:nvSpPr>
          <p:cNvPr id="3" name="2 - Θέση περιεχομένου"/>
          <p:cNvSpPr>
            <a:spLocks noGrp="1"/>
          </p:cNvSpPr>
          <p:nvPr>
            <p:ph idx="1"/>
          </p:nvPr>
        </p:nvSpPr>
        <p:spPr/>
        <p:txBody>
          <a:bodyPr>
            <a:normAutofit fontScale="92500" lnSpcReduction="20000"/>
          </a:bodyPr>
          <a:lstStyle/>
          <a:p>
            <a:r>
              <a:rPr lang="el-GR" dirty="0" err="1" smtClean="0"/>
              <a:t>Κωτσάκης</a:t>
            </a:r>
            <a:r>
              <a:rPr lang="el-GR" dirty="0" smtClean="0"/>
              <a:t>, Δ., </a:t>
            </a:r>
            <a:r>
              <a:rPr lang="el-GR" dirty="0" err="1" smtClean="0"/>
              <a:t>Μουρελή</a:t>
            </a:r>
            <a:r>
              <a:rPr lang="el-GR" dirty="0" smtClean="0"/>
              <a:t>, Ε., </a:t>
            </a:r>
            <a:r>
              <a:rPr lang="el-GR" dirty="0" err="1" smtClean="0"/>
              <a:t>Μπίμπου</a:t>
            </a:r>
            <a:r>
              <a:rPr lang="el-GR" dirty="0" smtClean="0"/>
              <a:t>, Ι., </a:t>
            </a:r>
            <a:r>
              <a:rPr lang="el-GR" dirty="0" err="1" smtClean="0"/>
              <a:t>Μπουτουλούση</a:t>
            </a:r>
            <a:r>
              <a:rPr lang="el-GR" dirty="0" smtClean="0"/>
              <a:t>, Ε. ΚΑΙ Αλεξανδρή, Σ., </a:t>
            </a:r>
            <a:r>
              <a:rPr lang="el-GR" dirty="0" err="1" smtClean="0"/>
              <a:t>Γκέσογλου</a:t>
            </a:r>
            <a:r>
              <a:rPr lang="el-GR" dirty="0" smtClean="0"/>
              <a:t>, Ε., </a:t>
            </a:r>
            <a:r>
              <a:rPr lang="el-GR" dirty="0" err="1" smtClean="0"/>
              <a:t>Καραμανώλη</a:t>
            </a:r>
            <a:r>
              <a:rPr lang="el-GR" dirty="0" smtClean="0"/>
              <a:t>, Κ., &amp; </a:t>
            </a:r>
            <a:r>
              <a:rPr lang="el-GR" dirty="0" err="1" smtClean="0"/>
              <a:t>Σπανοπούλου</a:t>
            </a:r>
            <a:r>
              <a:rPr lang="el-GR" dirty="0" smtClean="0"/>
              <a:t>, Ε. (2010) </a:t>
            </a:r>
            <a:r>
              <a:rPr lang="el-GR" dirty="0" err="1" smtClean="0">
                <a:solidFill>
                  <a:schemeClr val="accent1"/>
                </a:solidFill>
              </a:rPr>
              <a:t>Αναστοχαστική</a:t>
            </a:r>
            <a:r>
              <a:rPr lang="el-GR" dirty="0" smtClean="0">
                <a:solidFill>
                  <a:schemeClr val="accent1"/>
                </a:solidFill>
              </a:rPr>
              <a:t> Πράξη: Ο αποκλεισμός στο σχολείο</a:t>
            </a:r>
            <a:r>
              <a:rPr lang="el-GR" dirty="0" smtClean="0"/>
              <a:t>. Εκδόσεις Νήσος </a:t>
            </a:r>
            <a:endParaRPr lang="en-US" dirty="0" smtClean="0"/>
          </a:p>
          <a:p>
            <a:r>
              <a:rPr lang="el-GR" dirty="0" err="1" smtClean="0"/>
              <a:t>Μπίμπου</a:t>
            </a:r>
            <a:r>
              <a:rPr lang="el-GR" dirty="0" smtClean="0"/>
              <a:t>-</a:t>
            </a:r>
            <a:r>
              <a:rPr lang="el-GR" dirty="0" err="1" smtClean="0"/>
              <a:t>Νάκου</a:t>
            </a:r>
            <a:r>
              <a:rPr lang="el-GR" dirty="0" smtClean="0"/>
              <a:t>, Ι. &amp; Α. </a:t>
            </a:r>
            <a:r>
              <a:rPr lang="el-GR" dirty="0" err="1" smtClean="0"/>
              <a:t>Στογιαννίδου</a:t>
            </a:r>
            <a:r>
              <a:rPr lang="el-GR" dirty="0" smtClean="0"/>
              <a:t>, </a:t>
            </a:r>
            <a:r>
              <a:rPr lang="el-GR" dirty="0" err="1" smtClean="0"/>
              <a:t>επιμ</a:t>
            </a:r>
            <a:r>
              <a:rPr lang="el-GR" dirty="0" smtClean="0"/>
              <a:t>. 2007. </a:t>
            </a:r>
            <a:r>
              <a:rPr lang="el-GR" i="1" dirty="0" smtClean="0">
                <a:solidFill>
                  <a:schemeClr val="accent1"/>
                </a:solidFill>
              </a:rPr>
              <a:t>Πλαίσια συνεργασίας ψυχολόγων και εκπαιδευτικών για την οικογένεια και το σχολείο</a:t>
            </a:r>
            <a:r>
              <a:rPr lang="el-GR" dirty="0" smtClean="0"/>
              <a:t>. Αθήνα: </a:t>
            </a:r>
            <a:r>
              <a:rPr lang="el-GR" dirty="0" err="1" smtClean="0"/>
              <a:t>Τυπωθήτω</a:t>
            </a:r>
            <a:r>
              <a:rPr lang="el-GR" dirty="0" smtClean="0"/>
              <a:t>, </a:t>
            </a:r>
            <a:r>
              <a:rPr lang="el-GR" dirty="0" err="1" smtClean="0"/>
              <a:t>Δαρδανός</a:t>
            </a:r>
            <a:endParaRPr lang="el-GR" dirty="0" smtClean="0"/>
          </a:p>
          <a:p>
            <a:r>
              <a:rPr lang="en-GB" dirty="0" smtClean="0"/>
              <a:t>Dowling, E. &amp; Osborne, E. (</a:t>
            </a:r>
            <a:r>
              <a:rPr lang="en-GB" dirty="0" err="1" smtClean="0"/>
              <a:t>επιμ</a:t>
            </a:r>
            <a:r>
              <a:rPr lang="en-GB" dirty="0" smtClean="0"/>
              <a:t>.) </a:t>
            </a:r>
            <a:r>
              <a:rPr lang="el-GR" dirty="0" smtClean="0"/>
              <a:t>[1994] 2001</a:t>
            </a:r>
            <a:r>
              <a:rPr lang="el-GR" dirty="0" smtClean="0">
                <a:solidFill>
                  <a:schemeClr val="accent1"/>
                </a:solidFill>
              </a:rPr>
              <a:t>. Η οικογένεια και το σχολείο. Μια </a:t>
            </a:r>
            <a:r>
              <a:rPr lang="el-GR" dirty="0" err="1" smtClean="0">
                <a:solidFill>
                  <a:schemeClr val="accent1"/>
                </a:solidFill>
              </a:rPr>
              <a:t>συστημική</a:t>
            </a:r>
            <a:r>
              <a:rPr lang="el-GR" dirty="0" smtClean="0">
                <a:solidFill>
                  <a:schemeClr val="accent1"/>
                </a:solidFill>
              </a:rPr>
              <a:t> προσέγγιση από κοινού σε παιδιά με εκπαιδευτικά προβλήματα. </a:t>
            </a:r>
            <a:r>
              <a:rPr lang="en-GB" dirty="0" err="1" smtClean="0"/>
              <a:t>Αθήνα</a:t>
            </a:r>
            <a:r>
              <a:rPr lang="en-GB" dirty="0" smtClean="0"/>
              <a:t>: Gutenberg.</a:t>
            </a: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«Σύμπλεγμα ψ» [</a:t>
            </a:r>
            <a:r>
              <a:rPr lang="el-GR" dirty="0" err="1" smtClean="0"/>
              <a:t>psy</a:t>
            </a:r>
            <a:r>
              <a:rPr lang="el-GR" dirty="0" smtClean="0"/>
              <a:t>-</a:t>
            </a:r>
            <a:r>
              <a:rPr lang="el-GR" dirty="0" err="1" smtClean="0"/>
              <a:t>complex</a:t>
            </a:r>
            <a:r>
              <a:rPr lang="el-GR" dirty="0" smtClean="0"/>
              <a:t>]. </a:t>
            </a:r>
            <a:endParaRPr lang="el-GR" dirty="0"/>
          </a:p>
        </p:txBody>
      </p:sp>
      <p:sp>
        <p:nvSpPr>
          <p:cNvPr id="3" name="2 - Θέση περιεχομένου"/>
          <p:cNvSpPr>
            <a:spLocks noGrp="1"/>
          </p:cNvSpPr>
          <p:nvPr>
            <p:ph idx="1"/>
          </p:nvPr>
        </p:nvSpPr>
        <p:spPr/>
        <p:txBody>
          <a:bodyPr>
            <a:normAutofit/>
          </a:bodyPr>
          <a:lstStyle/>
          <a:p>
            <a:r>
              <a:rPr lang="el-GR" dirty="0" smtClean="0"/>
              <a:t>η ψυχολογία το κυρίαρχο ακαδημαϊκό επιστημονικό πεδίο που ασχολείται με την παιδική ηλικία. Από τις αρχές του 20ού αιώνα, η ενασχόλησή της με το παιδί σε ατομική βάση συντέλεσε ώστε να πρωταγωνιστήσει στις κοινωνικές επιστήμες.</a:t>
            </a:r>
          </a:p>
          <a:p>
            <a:r>
              <a:rPr lang="el-GR" dirty="0" smtClean="0"/>
              <a:t>Οι προσεγγίσεις αυτές επηρέασαν τις πολιτικές και τις πρακτικές τόσο της υγείας όσο και της κοινωνικής πολιτικής. Αποτελούν στην ουσία μια μορφή μέσω της οποίας το κράτος προσπάθησε να προσδιορίσει και να ρυθμίσει το φυσιολογικό.</a:t>
            </a:r>
            <a:endParaRPr lang="el-G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Υπενθύμιση από την υποβολή του προγράμματος</a:t>
            </a:r>
            <a:endParaRPr lang="en-US" dirty="0"/>
          </a:p>
        </p:txBody>
      </p:sp>
      <p:sp>
        <p:nvSpPr>
          <p:cNvPr id="3" name="2 - Θέση περιεχομένου"/>
          <p:cNvSpPr>
            <a:spLocks noGrp="1"/>
          </p:cNvSpPr>
          <p:nvPr>
            <p:ph idx="1"/>
          </p:nvPr>
        </p:nvSpPr>
        <p:spPr/>
        <p:txBody>
          <a:bodyPr>
            <a:normAutofit fontScale="92500" lnSpcReduction="10000"/>
          </a:bodyPr>
          <a:lstStyle/>
          <a:p>
            <a:r>
              <a:rPr lang="el-GR" dirty="0" smtClean="0"/>
              <a:t>Τα άτομα που μετακινούνται από άλλες χώρες α) </a:t>
            </a:r>
            <a:r>
              <a:rPr lang="el-GR" dirty="0" smtClean="0">
                <a:solidFill>
                  <a:schemeClr val="accent1"/>
                </a:solidFill>
              </a:rPr>
              <a:t>δεν αποτελούν μια ομοιογενή ομάδα </a:t>
            </a:r>
            <a:r>
              <a:rPr lang="el-GR" dirty="0" smtClean="0"/>
              <a:t>με κοινά χαρακτηριστικά β) δεν υποστηρίζονται με </a:t>
            </a:r>
            <a:r>
              <a:rPr lang="el-GR" dirty="0" smtClean="0">
                <a:solidFill>
                  <a:schemeClr val="accent1"/>
                </a:solidFill>
              </a:rPr>
              <a:t>πρακτικές </a:t>
            </a:r>
            <a:r>
              <a:rPr lang="el-GR" dirty="0" err="1" smtClean="0">
                <a:solidFill>
                  <a:schemeClr val="accent1"/>
                </a:solidFill>
              </a:rPr>
              <a:t>παθολογικοποίησης</a:t>
            </a:r>
            <a:r>
              <a:rPr lang="el-GR" dirty="0" smtClean="0"/>
              <a:t> (με πρακτικές δηλαδή που υποθέτουν πως τα “άτομα αυτά” αντιμετωπίζουν σοβαρά ψυχολογικά προβλήματα ή αποτελούν “ομάδα υψηλού κινδύνου” που χρειάζεται να αντιμετωπιστεί). </a:t>
            </a:r>
          </a:p>
          <a:p>
            <a:r>
              <a:rPr lang="el-GR" dirty="0" smtClean="0"/>
              <a:t>έμφαση στη θέση και στο λόγο των παιδιών και των νέων τόσο για τις διεργασίες προσαρμογής τους στο σχολείο όσο και για την αναγνώριση της σχολικής αποτυχίας με βάση την κίνηση των δικαιωμάτων των παιδιών</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normAutofit fontScale="92500" lnSpcReduction="10000"/>
          </a:bodyPr>
          <a:lstStyle/>
          <a:p>
            <a:r>
              <a:rPr lang="el-GR" dirty="0" smtClean="0"/>
              <a:t>Οι τεχνικές εκμάθησης δεξιοτήτων  στο πλαίσιο των πολυπολιτισμικών προσεγγίσεων είναι χρήσιμες (για παράδειγμα μαθαίνω για άλλους πολιτισμούς ή αναγνωρίζω την διαφορά μέσα από παιχνίδια ρόλων, αφηγηματικές τεχνικές, δραματοποίηση κλπ), </a:t>
            </a:r>
            <a:r>
              <a:rPr lang="el-GR" dirty="0" smtClean="0">
                <a:solidFill>
                  <a:schemeClr val="accent1"/>
                </a:solidFill>
              </a:rPr>
              <a:t>μόνο όταν εφαρμόζονται στο συνολικότερο πλαίσιο αναφοράς τους που είναι οι  κοινωνικές σχέσεις</a:t>
            </a:r>
            <a:r>
              <a:rPr lang="el-GR" dirty="0" smtClean="0">
                <a:solidFill>
                  <a:srgbClr val="FF0000"/>
                </a:solidFill>
              </a:rPr>
              <a:t>. </a:t>
            </a:r>
            <a:r>
              <a:rPr lang="el-GR" dirty="0" smtClean="0"/>
              <a:t>Αντίστοιχες παρεμβάσεις δεν παγιώνουν την διαφορά και επιτρέπουν στους μαθητές και στους υπόλοιπους εμπλεκομένους να επιλέξουν σε ποιες σχέσεις ανήκουν κάθε φορά, σχέσεις δυναμικές που αλλάζουν ανάλογα με τις συνθήκες</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lstStyle/>
          <a:p>
            <a:r>
              <a:rPr lang="el-GR" dirty="0" smtClean="0"/>
              <a:t>Στόχοι όπως ο σεβασμός στη διαφορά, η αντίθεση στον αποκλεισμό, η κατανόηση των πράξεων των μαθητών ως μηνυμάτων για επικοινωνία και η αντίθεση στην έμφαση και στην παγίωση της πολιτισμικής διαφοράς, η αποτροπή των συγκρούσεων και της σχολικής βίας ως τακτικών επίλυσης προβλημάτων ανάμεσα στις ομάδες (</a:t>
            </a:r>
            <a:r>
              <a:rPr lang="el-GR" dirty="0" err="1" smtClean="0"/>
              <a:t>Μπουτουλούση</a:t>
            </a:r>
            <a:r>
              <a:rPr lang="el-GR" dirty="0" smtClean="0"/>
              <a:t>, 2010) αποτελούν σημαντικές προτεραιότητες της παρέμβασης.</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r>
              <a:rPr lang="el-GR" sz="2800" dirty="0" smtClean="0"/>
              <a:t>Έμφαση στην πρόληψη/έναντι παρέμβασης και στην ομαδική/ έναντι ατομικής</a:t>
            </a:r>
            <a:endParaRPr lang="en-US" sz="2800" dirty="0"/>
          </a:p>
        </p:txBody>
      </p:sp>
      <p:sp>
        <p:nvSpPr>
          <p:cNvPr id="3" name="2 - Θέση περιεχομένου"/>
          <p:cNvSpPr>
            <a:spLocks noGrp="1"/>
          </p:cNvSpPr>
          <p:nvPr>
            <p:ph idx="1"/>
          </p:nvPr>
        </p:nvSpPr>
        <p:spPr/>
        <p:txBody>
          <a:bodyPr/>
          <a:lstStyle/>
          <a:p>
            <a:r>
              <a:rPr lang="el-GR" dirty="0" smtClean="0"/>
              <a:t>Πρόταση για ένα κοινό πρόγραμμα παρεμβάσεων που θα διαφοροποιείται σε ορισμένα σημεία, με βάση τα αποτελέσματα της διερεύνησης αναγκών και την φυσιογνωμία του σχολείου</a:t>
            </a:r>
          </a:p>
          <a:p>
            <a:r>
              <a:rPr lang="el-GR" dirty="0" smtClean="0"/>
              <a:t>Διεύρυνση των παρεμβάσεων με στόχο συνολικότερες κοινωνικές αλλαγές. Αναζήτηση θεσμικών εμποδίων που δυσχεραίνουν τις μειονότητες στην διαδικασία μετάβασης κ ένταξης</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lstStyle/>
          <a:p>
            <a:r>
              <a:rPr lang="el-GR" dirty="0" smtClean="0"/>
              <a:t>Ο ψυχολόγος ως φορέας κοινωνικών αλλαγών: δεν αναζητά να αλλάξει μόνο το άτομο, αλλά αναγνωρίζει κυρίως και τις κοινωνικές συνθήκες.</a:t>
            </a:r>
          </a:p>
          <a:p>
            <a:r>
              <a:rPr lang="el-GR" dirty="0" smtClean="0"/>
              <a:t>Διερεύνηση για την δυνατότητα εμπλοκής των ομάδων μεταναστών στον σχεδιασμό και στην υλοποίηση παρεμβάσεων</a:t>
            </a:r>
          </a:p>
          <a:p>
            <a:r>
              <a:rPr lang="el-GR" dirty="0" smtClean="0"/>
              <a:t>Ενημέρωση και συνεργασία με σχολικό σύμβουλο του σχολείου και υπεύθυνους εκπαιδευτικούς φορείς (προϊστάμενοι εκπαίδευσης , κλπ)</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Σε ποια σχολεία;</a:t>
            </a:r>
            <a:endParaRPr lang="en-US" dirty="0"/>
          </a:p>
        </p:txBody>
      </p:sp>
      <p:sp>
        <p:nvSpPr>
          <p:cNvPr id="3" name="2 - Θέση περιεχομένου"/>
          <p:cNvSpPr>
            <a:spLocks noGrp="1"/>
          </p:cNvSpPr>
          <p:nvPr>
            <p:ph idx="1"/>
          </p:nvPr>
        </p:nvSpPr>
        <p:spPr/>
        <p:txBody>
          <a:bodyPr/>
          <a:lstStyle/>
          <a:p>
            <a:r>
              <a:rPr lang="el-GR" dirty="0" smtClean="0"/>
              <a:t>1) όσα συμμετείχαν στην </a:t>
            </a:r>
            <a:r>
              <a:rPr lang="el-GR" dirty="0" err="1" smtClean="0"/>
              <a:t>υποδράση</a:t>
            </a:r>
            <a:r>
              <a:rPr lang="el-GR" dirty="0" smtClean="0"/>
              <a:t> 1 του προγράμματος, εκτός και αν υπάρξουν λόγοι αλλαγής </a:t>
            </a:r>
          </a:p>
          <a:p>
            <a:r>
              <a:rPr lang="el-GR" dirty="0" smtClean="0"/>
              <a:t>2)Κάθε ψυχολόγος θα καλύπτει 2 σχολεία την εβδομάδα</a:t>
            </a:r>
          </a:p>
          <a:p>
            <a:r>
              <a:rPr lang="el-GR" dirty="0" smtClean="0"/>
              <a:t>3) Αρχικά εργαλεία αξιολόγησης για </a:t>
            </a:r>
            <a:r>
              <a:rPr lang="en-US" dirty="0" smtClean="0"/>
              <a:t>pre-post </a:t>
            </a:r>
            <a:r>
              <a:rPr lang="el-GR" dirty="0" smtClean="0"/>
              <a:t>μετρήσεις (πχ ερωτηματολόγιο προσδοκιών των εκπαιδευτικών για τον ρόλο των ψυχολόγων, απόψεις για την διαπολιτισμική εκπαίδευση, για τον σχολικό εκφοβισμό κλπ)</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ποκορύφωμα">
  <a:themeElements>
    <a:clrScheme name="Ροή">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Αποκορύφωμα">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Αποκορύφωμα">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202</TotalTime>
  <Words>1619</Words>
  <Application>Microsoft Office PowerPoint</Application>
  <PresentationFormat>Προβολή στην οθόνη (4:3)</PresentationFormat>
  <Paragraphs>120</Paragraphs>
  <Slides>28</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28</vt:i4>
      </vt:variant>
    </vt:vector>
  </HeadingPairs>
  <TitlesOfParts>
    <vt:vector size="29" baseType="lpstr">
      <vt:lpstr>Αποκορύφωμα</vt:lpstr>
      <vt:lpstr>Ο ΡΟΛΟΣ ΤΟΥ ΨΥΧΟΛΟΓΟΥ στο σχολεΙο</vt:lpstr>
      <vt:lpstr> ΠΡΟΓΡΑΜΜΑΤΑ ΨΥΧΟΛΟΓΙΚΗΣ ΥΠΟΣΤΗΡΙΞΗΣ ΣΤΑ ΣΧΟΛΕΙΑ Α. Μπίμπου-Νάκου ΑΠΘ bibou@eled.auth.gr</vt:lpstr>
      <vt:lpstr>«Σύμπλεγμα ψ» [psy-complex]. </vt:lpstr>
      <vt:lpstr>Υπενθύμιση από την υποβολή του προγράμματος</vt:lpstr>
      <vt:lpstr>Διαφάνεια 5</vt:lpstr>
      <vt:lpstr>Διαφάνεια 6</vt:lpstr>
      <vt:lpstr>Έμφαση στην πρόληψη/έναντι παρέμβασης και στην ομαδική/ έναντι ατομικής</vt:lpstr>
      <vt:lpstr>Διαφάνεια 8</vt:lpstr>
      <vt:lpstr>Σε ποια σχολεία;</vt:lpstr>
      <vt:lpstr>Στοιχεία ελληνικής μεταναστευτικής πολιτικής</vt:lpstr>
      <vt:lpstr>Διαφάνεια 11</vt:lpstr>
      <vt:lpstr>Θεωρητικές προσεγγίσεις</vt:lpstr>
      <vt:lpstr>Μέγεθος μεταναστευτικού πληθυσμού</vt:lpstr>
      <vt:lpstr>Εθνική σύνθεση του μεταναστευτικού πληθυσμού</vt:lpstr>
      <vt:lpstr>Κύριος λόγος εγκατάστασης</vt:lpstr>
      <vt:lpstr>Χαρακτηριστικά </vt:lpstr>
      <vt:lpstr>Αγορά εργασίας</vt:lpstr>
      <vt:lpstr>Διαφάνεια 18</vt:lpstr>
      <vt:lpstr>Ιστοσελίδες και ερευνητές </vt:lpstr>
      <vt:lpstr>Διαφάνεια 20</vt:lpstr>
      <vt:lpstr>πρόληψη</vt:lpstr>
      <vt:lpstr>Μαθητές/ πρόληψη</vt:lpstr>
      <vt:lpstr>Γονείς </vt:lpstr>
      <vt:lpstr>Γονείς (συνέχεια)</vt:lpstr>
      <vt:lpstr>Παρέμβαση </vt:lpstr>
      <vt:lpstr>Μαθητές </vt:lpstr>
      <vt:lpstr>Γονείς  </vt:lpstr>
      <vt:lpstr>Βιβλιογραφία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Ψυχολογική στήριξη στο σχολείο</dc:title>
  <dc:creator>Anna</dc:creator>
  <cp:lastModifiedBy>AnnaB</cp:lastModifiedBy>
  <cp:revision>62</cp:revision>
  <dcterms:created xsi:type="dcterms:W3CDTF">2011-03-06T20:28:16Z</dcterms:created>
  <dcterms:modified xsi:type="dcterms:W3CDTF">2011-12-12T10:16:22Z</dcterms:modified>
</cp:coreProperties>
</file>