
<file path=[Content_Types].xml><?xml version="1.0" encoding="utf-8"?>
<Types xmlns="http://schemas.openxmlformats.org/package/2006/content-types">
  <Override PartName="/ppt/slides/slide29.xml" ContentType="application/vnd.openxmlformats-officedocument.presentationml.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notesSlides/notesSlide29.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Override PartName="/ppt/notesSlides/notesSlide27.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notesSlides/notesSlide34.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32.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Default Extension="jpeg" ContentType="image/jpeg"/>
  <Override PartName="/ppt/slideLayouts/slideLayout3.xml" ContentType="application/vnd.openxmlformats-officedocument.presentationml.slideLayout+xml"/>
  <Override PartName="/ppt/notesSlides/notesSlide17.xml" ContentType="application/vnd.openxmlformats-officedocument.presentationml.notesSlide+xml"/>
  <Override PartName="/ppt/notesSlides/notesSlide28.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ppt/notesSlides/notesSlide3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handoutMasters/handoutMaster1.xml" ContentType="application/vnd.openxmlformats-officedocument.presentationml.handoutMaster+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Layouts/slideLayout8.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8"/>
  </p:notesMasterIdLst>
  <p:handoutMasterIdLst>
    <p:handoutMasterId r:id="rId39"/>
  </p:handoutMasterIdLst>
  <p:sldIdLst>
    <p:sldId id="256" r:id="rId2"/>
    <p:sldId id="295" r:id="rId3"/>
    <p:sldId id="286" r:id="rId4"/>
    <p:sldId id="287" r:id="rId5"/>
    <p:sldId id="288" r:id="rId6"/>
    <p:sldId id="289" r:id="rId7"/>
    <p:sldId id="257" r:id="rId8"/>
    <p:sldId id="258" r:id="rId9"/>
    <p:sldId id="259" r:id="rId10"/>
    <p:sldId id="260" r:id="rId11"/>
    <p:sldId id="261" r:id="rId12"/>
    <p:sldId id="290" r:id="rId13"/>
    <p:sldId id="262" r:id="rId14"/>
    <p:sldId id="279" r:id="rId15"/>
    <p:sldId id="281" r:id="rId16"/>
    <p:sldId id="280" r:id="rId17"/>
    <p:sldId id="272" r:id="rId18"/>
    <p:sldId id="273" r:id="rId19"/>
    <p:sldId id="274" r:id="rId20"/>
    <p:sldId id="266" r:id="rId21"/>
    <p:sldId id="276" r:id="rId22"/>
    <p:sldId id="267" r:id="rId23"/>
    <p:sldId id="277" r:id="rId24"/>
    <p:sldId id="268" r:id="rId25"/>
    <p:sldId id="278" r:id="rId26"/>
    <p:sldId id="269" r:id="rId27"/>
    <p:sldId id="270" r:id="rId28"/>
    <p:sldId id="271" r:id="rId29"/>
    <p:sldId id="292" r:id="rId30"/>
    <p:sldId id="291" r:id="rId31"/>
    <p:sldId id="293" r:id="rId32"/>
    <p:sldId id="294" r:id="rId33"/>
    <p:sldId id="282" r:id="rId34"/>
    <p:sldId id="285" r:id="rId35"/>
    <p:sldId id="283" r:id="rId36"/>
    <p:sldId id="284" r:id="rId37"/>
  </p:sldIdLst>
  <p:sldSz cx="9144000" cy="6858000" type="screen4x3"/>
  <p:notesSz cx="7077075" cy="9051925"/>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p:clrMru>
</p:presentationPr>
</file>

<file path=ppt/tableStyles.xml><?xml version="1.0" encoding="utf-8"?>
<a:tblStyleLst xmlns:a="http://schemas.openxmlformats.org/drawingml/2006/main" def="{5C22544A-7EE6-4342-B048-85BDC9FD1C3A}">
  <a:tblStyle styleId="{5C22544A-7EE6-4342-B048-85BDC9FD1C3A}" styleName="Μεσαίο στυλ 2 - Έμφαση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591" autoAdjust="0"/>
    <p:restoredTop sz="94667" autoAdjust="0"/>
  </p:normalViewPr>
  <p:slideViewPr>
    <p:cSldViewPr>
      <p:cViewPr varScale="1">
        <p:scale>
          <a:sx n="116" d="100"/>
          <a:sy n="116" d="100"/>
        </p:scale>
        <p:origin x="-2352" y="-114"/>
      </p:cViewPr>
      <p:guideLst>
        <p:guide orient="horz" pos="2160"/>
        <p:guide pos="2880"/>
      </p:guideLst>
    </p:cSldViewPr>
  </p:slideViewPr>
  <p:outlineViewPr>
    <p:cViewPr>
      <p:scale>
        <a:sx n="33" d="100"/>
        <a:sy n="33" d="100"/>
      </p:scale>
      <p:origin x="0" y="5484"/>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κεφαλίδας"/>
          <p:cNvSpPr>
            <a:spLocks noGrp="1"/>
          </p:cNvSpPr>
          <p:nvPr>
            <p:ph type="hdr" sz="quarter"/>
          </p:nvPr>
        </p:nvSpPr>
        <p:spPr>
          <a:xfrm>
            <a:off x="0" y="0"/>
            <a:ext cx="3066733" cy="452596"/>
          </a:xfrm>
          <a:prstGeom prst="rect">
            <a:avLst/>
          </a:prstGeom>
        </p:spPr>
        <p:txBody>
          <a:bodyPr vert="horz" lIns="91440" tIns="45720" rIns="91440" bIns="45720" rtlCol="0"/>
          <a:lstStyle>
            <a:lvl1pPr algn="l">
              <a:defRPr sz="1200"/>
            </a:lvl1pPr>
          </a:lstStyle>
          <a:p>
            <a:endParaRPr lang="en-US"/>
          </a:p>
        </p:txBody>
      </p:sp>
      <p:sp>
        <p:nvSpPr>
          <p:cNvPr id="3" name="2 - Θέση ημερομηνίας"/>
          <p:cNvSpPr>
            <a:spLocks noGrp="1"/>
          </p:cNvSpPr>
          <p:nvPr>
            <p:ph type="dt" sz="quarter" idx="1"/>
          </p:nvPr>
        </p:nvSpPr>
        <p:spPr>
          <a:xfrm>
            <a:off x="4008705" y="0"/>
            <a:ext cx="3066733" cy="452596"/>
          </a:xfrm>
          <a:prstGeom prst="rect">
            <a:avLst/>
          </a:prstGeom>
        </p:spPr>
        <p:txBody>
          <a:bodyPr vert="horz" lIns="91440" tIns="45720" rIns="91440" bIns="45720" rtlCol="0"/>
          <a:lstStyle>
            <a:lvl1pPr algn="r">
              <a:defRPr sz="1200"/>
            </a:lvl1pPr>
          </a:lstStyle>
          <a:p>
            <a:fld id="{08C60D86-7E86-471A-8590-7F561F82818F}" type="datetimeFigureOut">
              <a:rPr lang="en-US" smtClean="0"/>
              <a:pPr/>
              <a:t>9/30/2011</a:t>
            </a:fld>
            <a:endParaRPr lang="en-US"/>
          </a:p>
        </p:txBody>
      </p:sp>
      <p:sp>
        <p:nvSpPr>
          <p:cNvPr id="4" name="3 - Θέση υποσέλιδου"/>
          <p:cNvSpPr>
            <a:spLocks noGrp="1"/>
          </p:cNvSpPr>
          <p:nvPr>
            <p:ph type="ftr" sz="quarter" idx="2"/>
          </p:nvPr>
        </p:nvSpPr>
        <p:spPr>
          <a:xfrm>
            <a:off x="0" y="8597758"/>
            <a:ext cx="3066733" cy="452596"/>
          </a:xfrm>
          <a:prstGeom prst="rect">
            <a:avLst/>
          </a:prstGeom>
        </p:spPr>
        <p:txBody>
          <a:bodyPr vert="horz" lIns="91440" tIns="45720" rIns="91440" bIns="45720" rtlCol="0" anchor="b"/>
          <a:lstStyle>
            <a:lvl1pPr algn="l">
              <a:defRPr sz="1200"/>
            </a:lvl1pPr>
          </a:lstStyle>
          <a:p>
            <a:endParaRPr lang="en-US"/>
          </a:p>
        </p:txBody>
      </p:sp>
      <p:sp>
        <p:nvSpPr>
          <p:cNvPr id="5" name="4 - Θέση αριθμού διαφάνειας"/>
          <p:cNvSpPr>
            <a:spLocks noGrp="1"/>
          </p:cNvSpPr>
          <p:nvPr>
            <p:ph type="sldNum" sz="quarter" idx="3"/>
          </p:nvPr>
        </p:nvSpPr>
        <p:spPr>
          <a:xfrm>
            <a:off x="4008705" y="8597758"/>
            <a:ext cx="3066733" cy="452596"/>
          </a:xfrm>
          <a:prstGeom prst="rect">
            <a:avLst/>
          </a:prstGeom>
        </p:spPr>
        <p:txBody>
          <a:bodyPr vert="horz" lIns="91440" tIns="45720" rIns="91440" bIns="45720" rtlCol="0" anchor="b"/>
          <a:lstStyle>
            <a:lvl1pPr algn="r">
              <a:defRPr sz="1200"/>
            </a:lvl1pPr>
          </a:lstStyle>
          <a:p>
            <a:fld id="{22F13BD3-EA91-4622-BE29-D2095DF59BD0}" type="slidenum">
              <a:rPr lang="en-US" smtClean="0"/>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κεφαλίδας"/>
          <p:cNvSpPr>
            <a:spLocks noGrp="1"/>
          </p:cNvSpPr>
          <p:nvPr>
            <p:ph type="hdr" sz="quarter"/>
          </p:nvPr>
        </p:nvSpPr>
        <p:spPr>
          <a:xfrm>
            <a:off x="0" y="0"/>
            <a:ext cx="3066733" cy="452596"/>
          </a:xfrm>
          <a:prstGeom prst="rect">
            <a:avLst/>
          </a:prstGeom>
        </p:spPr>
        <p:txBody>
          <a:bodyPr vert="horz" lIns="91440" tIns="45720" rIns="91440" bIns="45720" rtlCol="0"/>
          <a:lstStyle>
            <a:lvl1pPr algn="l">
              <a:defRPr sz="1200"/>
            </a:lvl1pPr>
          </a:lstStyle>
          <a:p>
            <a:endParaRPr lang="el-GR"/>
          </a:p>
        </p:txBody>
      </p:sp>
      <p:sp>
        <p:nvSpPr>
          <p:cNvPr id="3" name="2 - Θέση ημερομηνίας"/>
          <p:cNvSpPr>
            <a:spLocks noGrp="1"/>
          </p:cNvSpPr>
          <p:nvPr>
            <p:ph type="dt" idx="1"/>
          </p:nvPr>
        </p:nvSpPr>
        <p:spPr>
          <a:xfrm>
            <a:off x="4008705" y="0"/>
            <a:ext cx="3066733" cy="452596"/>
          </a:xfrm>
          <a:prstGeom prst="rect">
            <a:avLst/>
          </a:prstGeom>
        </p:spPr>
        <p:txBody>
          <a:bodyPr vert="horz" lIns="91440" tIns="45720" rIns="91440" bIns="45720" rtlCol="0"/>
          <a:lstStyle>
            <a:lvl1pPr algn="r">
              <a:defRPr sz="1200"/>
            </a:lvl1pPr>
          </a:lstStyle>
          <a:p>
            <a:fld id="{C0258C2D-DFDD-4B79-B1D4-F58F054B8E9E}" type="datetimeFigureOut">
              <a:rPr lang="el-GR" smtClean="0"/>
              <a:pPr/>
              <a:t>30/9/2011</a:t>
            </a:fld>
            <a:endParaRPr lang="el-GR"/>
          </a:p>
        </p:txBody>
      </p:sp>
      <p:sp>
        <p:nvSpPr>
          <p:cNvPr id="4" name="3 - Θέση εικόνας διαφάνειας"/>
          <p:cNvSpPr>
            <a:spLocks noGrp="1" noRot="1" noChangeAspect="1"/>
          </p:cNvSpPr>
          <p:nvPr>
            <p:ph type="sldImg" idx="2"/>
          </p:nvPr>
        </p:nvSpPr>
        <p:spPr>
          <a:xfrm>
            <a:off x="1276350" y="679450"/>
            <a:ext cx="4524375" cy="3394075"/>
          </a:xfrm>
          <a:prstGeom prst="rect">
            <a:avLst/>
          </a:prstGeom>
          <a:noFill/>
          <a:ln w="12700">
            <a:solidFill>
              <a:prstClr val="black"/>
            </a:solidFill>
          </a:ln>
        </p:spPr>
        <p:txBody>
          <a:bodyPr vert="horz" lIns="91440" tIns="45720" rIns="91440" bIns="45720" rtlCol="0" anchor="ctr"/>
          <a:lstStyle/>
          <a:p>
            <a:endParaRPr lang="el-GR"/>
          </a:p>
        </p:txBody>
      </p:sp>
      <p:sp>
        <p:nvSpPr>
          <p:cNvPr id="5" name="4 - Θέση σημειώσεων"/>
          <p:cNvSpPr>
            <a:spLocks noGrp="1"/>
          </p:cNvSpPr>
          <p:nvPr>
            <p:ph type="body" sz="quarter" idx="3"/>
          </p:nvPr>
        </p:nvSpPr>
        <p:spPr>
          <a:xfrm>
            <a:off x="707708" y="4299665"/>
            <a:ext cx="5661660" cy="4073366"/>
          </a:xfrm>
          <a:prstGeom prst="rect">
            <a:avLst/>
          </a:prstGeom>
        </p:spPr>
        <p:txBody>
          <a:bodyPr vert="horz" lIns="91440" tIns="45720" rIns="91440" bIns="45720" rtlCol="0">
            <a:normAutofit/>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6" name="5 - Θέση υποσέλιδου"/>
          <p:cNvSpPr>
            <a:spLocks noGrp="1"/>
          </p:cNvSpPr>
          <p:nvPr>
            <p:ph type="ftr" sz="quarter" idx="4"/>
          </p:nvPr>
        </p:nvSpPr>
        <p:spPr>
          <a:xfrm>
            <a:off x="0" y="8597758"/>
            <a:ext cx="3066733" cy="452596"/>
          </a:xfrm>
          <a:prstGeom prst="rect">
            <a:avLst/>
          </a:prstGeom>
        </p:spPr>
        <p:txBody>
          <a:bodyPr vert="horz" lIns="91440" tIns="45720" rIns="91440" bIns="45720" rtlCol="0" anchor="b"/>
          <a:lstStyle>
            <a:lvl1pPr algn="l">
              <a:defRPr sz="1200"/>
            </a:lvl1pPr>
          </a:lstStyle>
          <a:p>
            <a:endParaRPr lang="el-GR"/>
          </a:p>
        </p:txBody>
      </p:sp>
      <p:sp>
        <p:nvSpPr>
          <p:cNvPr id="7" name="6 - Θέση αριθμού διαφάνειας"/>
          <p:cNvSpPr>
            <a:spLocks noGrp="1"/>
          </p:cNvSpPr>
          <p:nvPr>
            <p:ph type="sldNum" sz="quarter" idx="5"/>
          </p:nvPr>
        </p:nvSpPr>
        <p:spPr>
          <a:xfrm>
            <a:off x="4008705" y="8597758"/>
            <a:ext cx="3066733" cy="452596"/>
          </a:xfrm>
          <a:prstGeom prst="rect">
            <a:avLst/>
          </a:prstGeom>
        </p:spPr>
        <p:txBody>
          <a:bodyPr vert="horz" lIns="91440" tIns="45720" rIns="91440" bIns="45720" rtlCol="0" anchor="b"/>
          <a:lstStyle>
            <a:lvl1pPr algn="r">
              <a:defRPr sz="1200"/>
            </a:lvl1pPr>
          </a:lstStyle>
          <a:p>
            <a:fld id="{68238644-4354-4FB6-86FB-64081FB1C382}" type="slidenum">
              <a:rPr lang="el-GR" smtClean="0"/>
              <a:pPr/>
              <a:t>‹#›</a:t>
            </a:fld>
            <a:endParaRPr lang="el-G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a:p>
        </p:txBody>
      </p:sp>
      <p:sp>
        <p:nvSpPr>
          <p:cNvPr id="4" name="3 - Θέση αριθμού διαφάνειας"/>
          <p:cNvSpPr>
            <a:spLocks noGrp="1"/>
          </p:cNvSpPr>
          <p:nvPr>
            <p:ph type="sldNum" sz="quarter" idx="10"/>
          </p:nvPr>
        </p:nvSpPr>
        <p:spPr/>
        <p:txBody>
          <a:bodyPr/>
          <a:lstStyle/>
          <a:p>
            <a:fld id="{68238644-4354-4FB6-86FB-64081FB1C382}" type="slidenum">
              <a:rPr lang="el-GR" smtClean="0"/>
              <a:pPr/>
              <a:t>1</a:t>
            </a:fld>
            <a:endParaRPr lang="el-G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a:p>
        </p:txBody>
      </p:sp>
      <p:sp>
        <p:nvSpPr>
          <p:cNvPr id="4" name="3 - Θέση αριθμού διαφάνειας"/>
          <p:cNvSpPr>
            <a:spLocks noGrp="1"/>
          </p:cNvSpPr>
          <p:nvPr>
            <p:ph type="sldNum" sz="quarter" idx="10"/>
          </p:nvPr>
        </p:nvSpPr>
        <p:spPr/>
        <p:txBody>
          <a:bodyPr/>
          <a:lstStyle/>
          <a:p>
            <a:fld id="{68238644-4354-4FB6-86FB-64081FB1C382}" type="slidenum">
              <a:rPr lang="el-GR" smtClean="0"/>
              <a:pPr/>
              <a:t>11</a:t>
            </a:fld>
            <a:endParaRPr lang="el-G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a:p>
        </p:txBody>
      </p:sp>
      <p:sp>
        <p:nvSpPr>
          <p:cNvPr id="4" name="3 - Θέση αριθμού διαφάνειας"/>
          <p:cNvSpPr>
            <a:spLocks noGrp="1"/>
          </p:cNvSpPr>
          <p:nvPr>
            <p:ph type="sldNum" sz="quarter" idx="10"/>
          </p:nvPr>
        </p:nvSpPr>
        <p:spPr/>
        <p:txBody>
          <a:bodyPr/>
          <a:lstStyle/>
          <a:p>
            <a:fld id="{68238644-4354-4FB6-86FB-64081FB1C382}" type="slidenum">
              <a:rPr lang="el-GR" smtClean="0"/>
              <a:pPr/>
              <a:t>12</a:t>
            </a:fld>
            <a:endParaRPr lang="el-G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a:p>
        </p:txBody>
      </p:sp>
      <p:sp>
        <p:nvSpPr>
          <p:cNvPr id="4" name="3 - Θέση αριθμού διαφάνειας"/>
          <p:cNvSpPr>
            <a:spLocks noGrp="1"/>
          </p:cNvSpPr>
          <p:nvPr>
            <p:ph type="sldNum" sz="quarter" idx="10"/>
          </p:nvPr>
        </p:nvSpPr>
        <p:spPr/>
        <p:txBody>
          <a:bodyPr/>
          <a:lstStyle/>
          <a:p>
            <a:fld id="{68238644-4354-4FB6-86FB-64081FB1C382}" type="slidenum">
              <a:rPr lang="el-GR" smtClean="0"/>
              <a:pPr/>
              <a:t>13</a:t>
            </a:fld>
            <a:endParaRPr lang="el-G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a:p>
        </p:txBody>
      </p:sp>
      <p:sp>
        <p:nvSpPr>
          <p:cNvPr id="4" name="3 - Θέση αριθμού διαφάνειας"/>
          <p:cNvSpPr>
            <a:spLocks noGrp="1"/>
          </p:cNvSpPr>
          <p:nvPr>
            <p:ph type="sldNum" sz="quarter" idx="10"/>
          </p:nvPr>
        </p:nvSpPr>
        <p:spPr/>
        <p:txBody>
          <a:bodyPr/>
          <a:lstStyle/>
          <a:p>
            <a:fld id="{68238644-4354-4FB6-86FB-64081FB1C382}" type="slidenum">
              <a:rPr lang="el-GR" smtClean="0"/>
              <a:pPr/>
              <a:t>14</a:t>
            </a:fld>
            <a:endParaRPr lang="el-G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a:p>
        </p:txBody>
      </p:sp>
      <p:sp>
        <p:nvSpPr>
          <p:cNvPr id="4" name="3 - Θέση αριθμού διαφάνειας"/>
          <p:cNvSpPr>
            <a:spLocks noGrp="1"/>
          </p:cNvSpPr>
          <p:nvPr>
            <p:ph type="sldNum" sz="quarter" idx="10"/>
          </p:nvPr>
        </p:nvSpPr>
        <p:spPr/>
        <p:txBody>
          <a:bodyPr/>
          <a:lstStyle/>
          <a:p>
            <a:fld id="{68238644-4354-4FB6-86FB-64081FB1C382}" type="slidenum">
              <a:rPr lang="el-GR" smtClean="0"/>
              <a:pPr/>
              <a:t>15</a:t>
            </a:fld>
            <a:endParaRPr lang="el-G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a:p>
        </p:txBody>
      </p:sp>
      <p:sp>
        <p:nvSpPr>
          <p:cNvPr id="4" name="3 - Θέση αριθμού διαφάνειας"/>
          <p:cNvSpPr>
            <a:spLocks noGrp="1"/>
          </p:cNvSpPr>
          <p:nvPr>
            <p:ph type="sldNum" sz="quarter" idx="10"/>
          </p:nvPr>
        </p:nvSpPr>
        <p:spPr/>
        <p:txBody>
          <a:bodyPr/>
          <a:lstStyle/>
          <a:p>
            <a:fld id="{68238644-4354-4FB6-86FB-64081FB1C382}" type="slidenum">
              <a:rPr lang="el-GR" smtClean="0"/>
              <a:pPr/>
              <a:t>16</a:t>
            </a:fld>
            <a:endParaRPr lang="el-G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a:p>
        </p:txBody>
      </p:sp>
      <p:sp>
        <p:nvSpPr>
          <p:cNvPr id="4" name="3 - Θέση αριθμού διαφάνειας"/>
          <p:cNvSpPr>
            <a:spLocks noGrp="1"/>
          </p:cNvSpPr>
          <p:nvPr>
            <p:ph type="sldNum" sz="quarter" idx="10"/>
          </p:nvPr>
        </p:nvSpPr>
        <p:spPr/>
        <p:txBody>
          <a:bodyPr/>
          <a:lstStyle/>
          <a:p>
            <a:fld id="{68238644-4354-4FB6-86FB-64081FB1C382}" type="slidenum">
              <a:rPr lang="el-GR" smtClean="0"/>
              <a:pPr/>
              <a:t>17</a:t>
            </a:fld>
            <a:endParaRPr lang="el-G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a:p>
        </p:txBody>
      </p:sp>
      <p:sp>
        <p:nvSpPr>
          <p:cNvPr id="4" name="3 - Θέση αριθμού διαφάνειας"/>
          <p:cNvSpPr>
            <a:spLocks noGrp="1"/>
          </p:cNvSpPr>
          <p:nvPr>
            <p:ph type="sldNum" sz="quarter" idx="10"/>
          </p:nvPr>
        </p:nvSpPr>
        <p:spPr/>
        <p:txBody>
          <a:bodyPr/>
          <a:lstStyle/>
          <a:p>
            <a:fld id="{68238644-4354-4FB6-86FB-64081FB1C382}" type="slidenum">
              <a:rPr lang="el-GR" smtClean="0"/>
              <a:pPr/>
              <a:t>18</a:t>
            </a:fld>
            <a:endParaRPr lang="el-G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a:p>
        </p:txBody>
      </p:sp>
      <p:sp>
        <p:nvSpPr>
          <p:cNvPr id="4" name="3 - Θέση αριθμού διαφάνειας"/>
          <p:cNvSpPr>
            <a:spLocks noGrp="1"/>
          </p:cNvSpPr>
          <p:nvPr>
            <p:ph type="sldNum" sz="quarter" idx="10"/>
          </p:nvPr>
        </p:nvSpPr>
        <p:spPr/>
        <p:txBody>
          <a:bodyPr/>
          <a:lstStyle/>
          <a:p>
            <a:fld id="{68238644-4354-4FB6-86FB-64081FB1C382}" type="slidenum">
              <a:rPr lang="el-GR" smtClean="0"/>
              <a:pPr/>
              <a:t>19</a:t>
            </a:fld>
            <a:endParaRPr lang="el-G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a:p>
        </p:txBody>
      </p:sp>
      <p:sp>
        <p:nvSpPr>
          <p:cNvPr id="4" name="3 - Θέση αριθμού διαφάνειας"/>
          <p:cNvSpPr>
            <a:spLocks noGrp="1"/>
          </p:cNvSpPr>
          <p:nvPr>
            <p:ph type="sldNum" sz="quarter" idx="10"/>
          </p:nvPr>
        </p:nvSpPr>
        <p:spPr/>
        <p:txBody>
          <a:bodyPr/>
          <a:lstStyle/>
          <a:p>
            <a:fld id="{68238644-4354-4FB6-86FB-64081FB1C382}" type="slidenum">
              <a:rPr lang="el-GR" smtClean="0"/>
              <a:pPr/>
              <a:t>20</a:t>
            </a:fld>
            <a:endParaRPr lang="el-G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a:p>
        </p:txBody>
      </p:sp>
      <p:sp>
        <p:nvSpPr>
          <p:cNvPr id="4" name="3 - Θέση αριθμού διαφάνειας"/>
          <p:cNvSpPr>
            <a:spLocks noGrp="1"/>
          </p:cNvSpPr>
          <p:nvPr>
            <p:ph type="sldNum" sz="quarter" idx="10"/>
          </p:nvPr>
        </p:nvSpPr>
        <p:spPr/>
        <p:txBody>
          <a:bodyPr/>
          <a:lstStyle/>
          <a:p>
            <a:fld id="{68238644-4354-4FB6-86FB-64081FB1C382}" type="slidenum">
              <a:rPr lang="el-GR" smtClean="0"/>
              <a:pPr/>
              <a:t>3</a:t>
            </a:fld>
            <a:endParaRPr lang="el-G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a:p>
        </p:txBody>
      </p:sp>
      <p:sp>
        <p:nvSpPr>
          <p:cNvPr id="4" name="3 - Θέση αριθμού διαφάνειας"/>
          <p:cNvSpPr>
            <a:spLocks noGrp="1"/>
          </p:cNvSpPr>
          <p:nvPr>
            <p:ph type="sldNum" sz="quarter" idx="10"/>
          </p:nvPr>
        </p:nvSpPr>
        <p:spPr/>
        <p:txBody>
          <a:bodyPr/>
          <a:lstStyle/>
          <a:p>
            <a:fld id="{68238644-4354-4FB6-86FB-64081FB1C382}" type="slidenum">
              <a:rPr lang="el-GR" smtClean="0"/>
              <a:pPr/>
              <a:t>21</a:t>
            </a:fld>
            <a:endParaRPr lang="el-G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a:p>
        </p:txBody>
      </p:sp>
      <p:sp>
        <p:nvSpPr>
          <p:cNvPr id="4" name="3 - Θέση αριθμού διαφάνειας"/>
          <p:cNvSpPr>
            <a:spLocks noGrp="1"/>
          </p:cNvSpPr>
          <p:nvPr>
            <p:ph type="sldNum" sz="quarter" idx="10"/>
          </p:nvPr>
        </p:nvSpPr>
        <p:spPr/>
        <p:txBody>
          <a:bodyPr/>
          <a:lstStyle/>
          <a:p>
            <a:fld id="{68238644-4354-4FB6-86FB-64081FB1C382}" type="slidenum">
              <a:rPr lang="el-GR" smtClean="0"/>
              <a:pPr/>
              <a:t>22</a:t>
            </a:fld>
            <a:endParaRPr lang="el-G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a:p>
        </p:txBody>
      </p:sp>
      <p:sp>
        <p:nvSpPr>
          <p:cNvPr id="4" name="3 - Θέση αριθμού διαφάνειας"/>
          <p:cNvSpPr>
            <a:spLocks noGrp="1"/>
          </p:cNvSpPr>
          <p:nvPr>
            <p:ph type="sldNum" sz="quarter" idx="10"/>
          </p:nvPr>
        </p:nvSpPr>
        <p:spPr/>
        <p:txBody>
          <a:bodyPr/>
          <a:lstStyle/>
          <a:p>
            <a:fld id="{68238644-4354-4FB6-86FB-64081FB1C382}" type="slidenum">
              <a:rPr lang="el-GR" smtClean="0"/>
              <a:pPr/>
              <a:t>23</a:t>
            </a:fld>
            <a:endParaRPr lang="el-G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a:p>
        </p:txBody>
      </p:sp>
      <p:sp>
        <p:nvSpPr>
          <p:cNvPr id="4" name="3 - Θέση αριθμού διαφάνειας"/>
          <p:cNvSpPr>
            <a:spLocks noGrp="1"/>
          </p:cNvSpPr>
          <p:nvPr>
            <p:ph type="sldNum" sz="quarter" idx="10"/>
          </p:nvPr>
        </p:nvSpPr>
        <p:spPr/>
        <p:txBody>
          <a:bodyPr/>
          <a:lstStyle/>
          <a:p>
            <a:fld id="{68238644-4354-4FB6-86FB-64081FB1C382}" type="slidenum">
              <a:rPr lang="el-GR" smtClean="0"/>
              <a:pPr/>
              <a:t>24</a:t>
            </a:fld>
            <a:endParaRPr lang="el-G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a:p>
        </p:txBody>
      </p:sp>
      <p:sp>
        <p:nvSpPr>
          <p:cNvPr id="4" name="3 - Θέση αριθμού διαφάνειας"/>
          <p:cNvSpPr>
            <a:spLocks noGrp="1"/>
          </p:cNvSpPr>
          <p:nvPr>
            <p:ph type="sldNum" sz="quarter" idx="10"/>
          </p:nvPr>
        </p:nvSpPr>
        <p:spPr/>
        <p:txBody>
          <a:bodyPr/>
          <a:lstStyle/>
          <a:p>
            <a:fld id="{68238644-4354-4FB6-86FB-64081FB1C382}" type="slidenum">
              <a:rPr lang="el-GR" smtClean="0"/>
              <a:pPr/>
              <a:t>25</a:t>
            </a:fld>
            <a:endParaRPr lang="el-G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a:p>
        </p:txBody>
      </p:sp>
      <p:sp>
        <p:nvSpPr>
          <p:cNvPr id="4" name="3 - Θέση αριθμού διαφάνειας"/>
          <p:cNvSpPr>
            <a:spLocks noGrp="1"/>
          </p:cNvSpPr>
          <p:nvPr>
            <p:ph type="sldNum" sz="quarter" idx="10"/>
          </p:nvPr>
        </p:nvSpPr>
        <p:spPr/>
        <p:txBody>
          <a:bodyPr/>
          <a:lstStyle/>
          <a:p>
            <a:fld id="{68238644-4354-4FB6-86FB-64081FB1C382}" type="slidenum">
              <a:rPr lang="el-GR" smtClean="0"/>
              <a:pPr/>
              <a:t>26</a:t>
            </a:fld>
            <a:endParaRPr lang="el-G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a:p>
        </p:txBody>
      </p:sp>
      <p:sp>
        <p:nvSpPr>
          <p:cNvPr id="4" name="3 - Θέση αριθμού διαφάνειας"/>
          <p:cNvSpPr>
            <a:spLocks noGrp="1"/>
          </p:cNvSpPr>
          <p:nvPr>
            <p:ph type="sldNum" sz="quarter" idx="10"/>
          </p:nvPr>
        </p:nvSpPr>
        <p:spPr/>
        <p:txBody>
          <a:bodyPr/>
          <a:lstStyle/>
          <a:p>
            <a:fld id="{68238644-4354-4FB6-86FB-64081FB1C382}" type="slidenum">
              <a:rPr lang="el-GR" smtClean="0"/>
              <a:pPr/>
              <a:t>27</a:t>
            </a:fld>
            <a:endParaRPr lang="el-G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a:p>
        </p:txBody>
      </p:sp>
      <p:sp>
        <p:nvSpPr>
          <p:cNvPr id="4" name="3 - Θέση αριθμού διαφάνειας"/>
          <p:cNvSpPr>
            <a:spLocks noGrp="1"/>
          </p:cNvSpPr>
          <p:nvPr>
            <p:ph type="sldNum" sz="quarter" idx="10"/>
          </p:nvPr>
        </p:nvSpPr>
        <p:spPr/>
        <p:txBody>
          <a:bodyPr/>
          <a:lstStyle/>
          <a:p>
            <a:fld id="{68238644-4354-4FB6-86FB-64081FB1C382}" type="slidenum">
              <a:rPr lang="el-GR" smtClean="0"/>
              <a:pPr/>
              <a:t>28</a:t>
            </a:fld>
            <a:endParaRPr lang="el-G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a:p>
        </p:txBody>
      </p:sp>
      <p:sp>
        <p:nvSpPr>
          <p:cNvPr id="4" name="3 - Θέση αριθμού διαφάνειας"/>
          <p:cNvSpPr>
            <a:spLocks noGrp="1"/>
          </p:cNvSpPr>
          <p:nvPr>
            <p:ph type="sldNum" sz="quarter" idx="10"/>
          </p:nvPr>
        </p:nvSpPr>
        <p:spPr/>
        <p:txBody>
          <a:bodyPr/>
          <a:lstStyle/>
          <a:p>
            <a:fld id="{68238644-4354-4FB6-86FB-64081FB1C382}" type="slidenum">
              <a:rPr lang="el-GR" smtClean="0"/>
              <a:pPr/>
              <a:t>29</a:t>
            </a:fld>
            <a:endParaRPr lang="el-G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a:p>
        </p:txBody>
      </p:sp>
      <p:sp>
        <p:nvSpPr>
          <p:cNvPr id="4" name="3 - Θέση αριθμού διαφάνειας"/>
          <p:cNvSpPr>
            <a:spLocks noGrp="1"/>
          </p:cNvSpPr>
          <p:nvPr>
            <p:ph type="sldNum" sz="quarter" idx="10"/>
          </p:nvPr>
        </p:nvSpPr>
        <p:spPr/>
        <p:txBody>
          <a:bodyPr/>
          <a:lstStyle/>
          <a:p>
            <a:fld id="{68238644-4354-4FB6-86FB-64081FB1C382}" type="slidenum">
              <a:rPr lang="el-GR" smtClean="0"/>
              <a:pPr/>
              <a:t>30</a:t>
            </a:fld>
            <a:endParaRPr lang="el-G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a:p>
        </p:txBody>
      </p:sp>
      <p:sp>
        <p:nvSpPr>
          <p:cNvPr id="4" name="3 - Θέση αριθμού διαφάνειας"/>
          <p:cNvSpPr>
            <a:spLocks noGrp="1"/>
          </p:cNvSpPr>
          <p:nvPr>
            <p:ph type="sldNum" sz="quarter" idx="10"/>
          </p:nvPr>
        </p:nvSpPr>
        <p:spPr/>
        <p:txBody>
          <a:bodyPr/>
          <a:lstStyle/>
          <a:p>
            <a:fld id="{68238644-4354-4FB6-86FB-64081FB1C382}" type="slidenum">
              <a:rPr lang="el-GR" smtClean="0"/>
              <a:pPr/>
              <a:t>4</a:t>
            </a:fld>
            <a:endParaRPr lang="el-G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a:p>
        </p:txBody>
      </p:sp>
      <p:sp>
        <p:nvSpPr>
          <p:cNvPr id="4" name="3 - Θέση αριθμού διαφάνειας"/>
          <p:cNvSpPr>
            <a:spLocks noGrp="1"/>
          </p:cNvSpPr>
          <p:nvPr>
            <p:ph type="sldNum" sz="quarter" idx="10"/>
          </p:nvPr>
        </p:nvSpPr>
        <p:spPr/>
        <p:txBody>
          <a:bodyPr/>
          <a:lstStyle/>
          <a:p>
            <a:fld id="{68238644-4354-4FB6-86FB-64081FB1C382}" type="slidenum">
              <a:rPr lang="el-GR" smtClean="0"/>
              <a:pPr/>
              <a:t>31</a:t>
            </a:fld>
            <a:endParaRPr lang="el-GR"/>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a:p>
        </p:txBody>
      </p:sp>
      <p:sp>
        <p:nvSpPr>
          <p:cNvPr id="4" name="3 - Θέση αριθμού διαφάνειας"/>
          <p:cNvSpPr>
            <a:spLocks noGrp="1"/>
          </p:cNvSpPr>
          <p:nvPr>
            <p:ph type="sldNum" sz="quarter" idx="10"/>
          </p:nvPr>
        </p:nvSpPr>
        <p:spPr/>
        <p:txBody>
          <a:bodyPr/>
          <a:lstStyle/>
          <a:p>
            <a:fld id="{68238644-4354-4FB6-86FB-64081FB1C382}" type="slidenum">
              <a:rPr lang="el-GR" smtClean="0"/>
              <a:pPr/>
              <a:t>32</a:t>
            </a:fld>
            <a:endParaRPr lang="el-GR"/>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a:p>
        </p:txBody>
      </p:sp>
      <p:sp>
        <p:nvSpPr>
          <p:cNvPr id="4" name="3 - Θέση αριθμού διαφάνειας"/>
          <p:cNvSpPr>
            <a:spLocks noGrp="1"/>
          </p:cNvSpPr>
          <p:nvPr>
            <p:ph type="sldNum" sz="quarter" idx="10"/>
          </p:nvPr>
        </p:nvSpPr>
        <p:spPr/>
        <p:txBody>
          <a:bodyPr/>
          <a:lstStyle/>
          <a:p>
            <a:fld id="{68238644-4354-4FB6-86FB-64081FB1C382}" type="slidenum">
              <a:rPr lang="el-GR" smtClean="0"/>
              <a:pPr/>
              <a:t>33</a:t>
            </a:fld>
            <a:endParaRPr lang="el-GR"/>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a:p>
        </p:txBody>
      </p:sp>
      <p:sp>
        <p:nvSpPr>
          <p:cNvPr id="4" name="3 - Θέση αριθμού διαφάνειας"/>
          <p:cNvSpPr>
            <a:spLocks noGrp="1"/>
          </p:cNvSpPr>
          <p:nvPr>
            <p:ph type="sldNum" sz="quarter" idx="10"/>
          </p:nvPr>
        </p:nvSpPr>
        <p:spPr/>
        <p:txBody>
          <a:bodyPr/>
          <a:lstStyle/>
          <a:p>
            <a:fld id="{68238644-4354-4FB6-86FB-64081FB1C382}" type="slidenum">
              <a:rPr lang="el-GR" smtClean="0"/>
              <a:pPr/>
              <a:t>34</a:t>
            </a:fld>
            <a:endParaRPr lang="el-GR"/>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a:p>
        </p:txBody>
      </p:sp>
      <p:sp>
        <p:nvSpPr>
          <p:cNvPr id="4" name="3 - Θέση αριθμού διαφάνειας"/>
          <p:cNvSpPr>
            <a:spLocks noGrp="1"/>
          </p:cNvSpPr>
          <p:nvPr>
            <p:ph type="sldNum" sz="quarter" idx="10"/>
          </p:nvPr>
        </p:nvSpPr>
        <p:spPr/>
        <p:txBody>
          <a:bodyPr/>
          <a:lstStyle/>
          <a:p>
            <a:fld id="{68238644-4354-4FB6-86FB-64081FB1C382}" type="slidenum">
              <a:rPr lang="el-GR" smtClean="0"/>
              <a:pPr/>
              <a:t>35</a:t>
            </a:fld>
            <a:endParaRPr lang="el-GR"/>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a:p>
        </p:txBody>
      </p:sp>
      <p:sp>
        <p:nvSpPr>
          <p:cNvPr id="4" name="3 - Θέση αριθμού διαφάνειας"/>
          <p:cNvSpPr>
            <a:spLocks noGrp="1"/>
          </p:cNvSpPr>
          <p:nvPr>
            <p:ph type="sldNum" sz="quarter" idx="10"/>
          </p:nvPr>
        </p:nvSpPr>
        <p:spPr/>
        <p:txBody>
          <a:bodyPr/>
          <a:lstStyle/>
          <a:p>
            <a:fld id="{68238644-4354-4FB6-86FB-64081FB1C382}" type="slidenum">
              <a:rPr lang="el-GR" smtClean="0"/>
              <a:pPr/>
              <a:t>36</a:t>
            </a:fld>
            <a:endParaRPr lang="el-G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a:p>
        </p:txBody>
      </p:sp>
      <p:sp>
        <p:nvSpPr>
          <p:cNvPr id="4" name="3 - Θέση αριθμού διαφάνειας"/>
          <p:cNvSpPr>
            <a:spLocks noGrp="1"/>
          </p:cNvSpPr>
          <p:nvPr>
            <p:ph type="sldNum" sz="quarter" idx="10"/>
          </p:nvPr>
        </p:nvSpPr>
        <p:spPr/>
        <p:txBody>
          <a:bodyPr/>
          <a:lstStyle/>
          <a:p>
            <a:fld id="{68238644-4354-4FB6-86FB-64081FB1C382}" type="slidenum">
              <a:rPr lang="el-GR" smtClean="0"/>
              <a:pPr/>
              <a:t>5</a:t>
            </a:fld>
            <a:endParaRPr lang="el-G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a:p>
        </p:txBody>
      </p:sp>
      <p:sp>
        <p:nvSpPr>
          <p:cNvPr id="4" name="3 - Θέση αριθμού διαφάνειας"/>
          <p:cNvSpPr>
            <a:spLocks noGrp="1"/>
          </p:cNvSpPr>
          <p:nvPr>
            <p:ph type="sldNum" sz="quarter" idx="10"/>
          </p:nvPr>
        </p:nvSpPr>
        <p:spPr/>
        <p:txBody>
          <a:bodyPr/>
          <a:lstStyle/>
          <a:p>
            <a:fld id="{68238644-4354-4FB6-86FB-64081FB1C382}" type="slidenum">
              <a:rPr lang="el-GR" smtClean="0"/>
              <a:pPr/>
              <a:t>6</a:t>
            </a:fld>
            <a:endParaRPr lang="el-G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a:p>
        </p:txBody>
      </p:sp>
      <p:sp>
        <p:nvSpPr>
          <p:cNvPr id="4" name="3 - Θέση αριθμού διαφάνειας"/>
          <p:cNvSpPr>
            <a:spLocks noGrp="1"/>
          </p:cNvSpPr>
          <p:nvPr>
            <p:ph type="sldNum" sz="quarter" idx="10"/>
          </p:nvPr>
        </p:nvSpPr>
        <p:spPr/>
        <p:txBody>
          <a:bodyPr/>
          <a:lstStyle/>
          <a:p>
            <a:fld id="{68238644-4354-4FB6-86FB-64081FB1C382}" type="slidenum">
              <a:rPr lang="el-GR" smtClean="0"/>
              <a:pPr/>
              <a:t>7</a:t>
            </a:fld>
            <a:endParaRPr lang="el-G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a:p>
        </p:txBody>
      </p:sp>
      <p:sp>
        <p:nvSpPr>
          <p:cNvPr id="4" name="3 - Θέση αριθμού διαφάνειας"/>
          <p:cNvSpPr>
            <a:spLocks noGrp="1"/>
          </p:cNvSpPr>
          <p:nvPr>
            <p:ph type="sldNum" sz="quarter" idx="10"/>
          </p:nvPr>
        </p:nvSpPr>
        <p:spPr/>
        <p:txBody>
          <a:bodyPr/>
          <a:lstStyle/>
          <a:p>
            <a:fld id="{68238644-4354-4FB6-86FB-64081FB1C382}" type="slidenum">
              <a:rPr lang="el-GR" smtClean="0"/>
              <a:pPr/>
              <a:t>8</a:t>
            </a:fld>
            <a:endParaRPr lang="el-G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a:p>
        </p:txBody>
      </p:sp>
      <p:sp>
        <p:nvSpPr>
          <p:cNvPr id="4" name="3 - Θέση αριθμού διαφάνειας"/>
          <p:cNvSpPr>
            <a:spLocks noGrp="1"/>
          </p:cNvSpPr>
          <p:nvPr>
            <p:ph type="sldNum" sz="quarter" idx="10"/>
          </p:nvPr>
        </p:nvSpPr>
        <p:spPr/>
        <p:txBody>
          <a:bodyPr/>
          <a:lstStyle/>
          <a:p>
            <a:fld id="{68238644-4354-4FB6-86FB-64081FB1C382}" type="slidenum">
              <a:rPr lang="el-GR" smtClean="0"/>
              <a:pPr/>
              <a:t>9</a:t>
            </a:fld>
            <a:endParaRPr lang="el-G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a:p>
        </p:txBody>
      </p:sp>
      <p:sp>
        <p:nvSpPr>
          <p:cNvPr id="4" name="3 - Θέση αριθμού διαφάνειας"/>
          <p:cNvSpPr>
            <a:spLocks noGrp="1"/>
          </p:cNvSpPr>
          <p:nvPr>
            <p:ph type="sldNum" sz="quarter" idx="10"/>
          </p:nvPr>
        </p:nvSpPr>
        <p:spPr/>
        <p:txBody>
          <a:bodyPr/>
          <a:lstStyle/>
          <a:p>
            <a:fld id="{68238644-4354-4FB6-86FB-64081FB1C382}" type="slidenum">
              <a:rPr lang="el-GR" smtClean="0"/>
              <a:pPr/>
              <a:t>10</a:t>
            </a:fld>
            <a:endParaRPr lang="el-G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spTree>
      <p:nvGrpSpPr>
        <p:cNvPr id="1" name=""/>
        <p:cNvGrpSpPr/>
        <p:nvPr/>
      </p:nvGrpSpPr>
      <p:grpSpPr>
        <a:xfrm>
          <a:off x="0" y="0"/>
          <a:ext cx="0" cy="0"/>
          <a:chOff x="0" y="0"/>
          <a:chExt cx="0" cy="0"/>
        </a:xfrm>
      </p:grpSpPr>
      <p:sp>
        <p:nvSpPr>
          <p:cNvPr id="12" name="11 - Ορθογώνιο"/>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useBgFill="1">
        <p:nvSpPr>
          <p:cNvPr id="13" name="12 - Στρογγυλεμένο ορθογώνιο"/>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dirty="0"/>
          </a:p>
        </p:txBody>
      </p:sp>
      <p:sp>
        <p:nvSpPr>
          <p:cNvPr id="9" name="8 - Υπότιτλος"/>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l-GR" smtClean="0"/>
              <a:t>Κάντε κλικ για να επεξεργαστείτε τον υπότιτλο του υποδείγματος</a:t>
            </a:r>
            <a:endParaRPr kumimoji="0" lang="en-US"/>
          </a:p>
        </p:txBody>
      </p:sp>
      <p:sp>
        <p:nvSpPr>
          <p:cNvPr id="28" name="27 - Θέση ημερομηνίας"/>
          <p:cNvSpPr>
            <a:spLocks noGrp="1"/>
          </p:cNvSpPr>
          <p:nvPr>
            <p:ph type="dt" sz="half" idx="10"/>
          </p:nvPr>
        </p:nvSpPr>
        <p:spPr/>
        <p:txBody>
          <a:bodyPr/>
          <a:lstStyle/>
          <a:p>
            <a:fld id="{2342CEA3-3058-4D43-AE35-B3DA76CB4003}" type="datetimeFigureOut">
              <a:rPr lang="el-GR" smtClean="0"/>
              <a:pPr/>
              <a:t>30/9/2011</a:t>
            </a:fld>
            <a:endParaRPr lang="el-GR" dirty="0"/>
          </a:p>
        </p:txBody>
      </p:sp>
      <p:sp>
        <p:nvSpPr>
          <p:cNvPr id="17" name="16 - Θέση υποσέλιδου"/>
          <p:cNvSpPr>
            <a:spLocks noGrp="1"/>
          </p:cNvSpPr>
          <p:nvPr>
            <p:ph type="ftr" sz="quarter" idx="11"/>
          </p:nvPr>
        </p:nvSpPr>
        <p:spPr/>
        <p:txBody>
          <a:bodyPr/>
          <a:lstStyle/>
          <a:p>
            <a:endParaRPr lang="el-GR" dirty="0"/>
          </a:p>
        </p:txBody>
      </p:sp>
      <p:sp>
        <p:nvSpPr>
          <p:cNvPr id="29" name="28 - Θέση αριθμού διαφάνειας"/>
          <p:cNvSpPr>
            <a:spLocks noGrp="1"/>
          </p:cNvSpPr>
          <p:nvPr>
            <p:ph type="sldNum" sz="quarter" idx="12"/>
          </p:nvPr>
        </p:nvSpPr>
        <p:spPr/>
        <p:txBody>
          <a:bodyPr lIns="0" tIns="0" rIns="0" bIns="0">
            <a:noAutofit/>
          </a:bodyPr>
          <a:lstStyle>
            <a:lvl1pPr>
              <a:defRPr sz="1400">
                <a:solidFill>
                  <a:srgbClr val="FFFFFF"/>
                </a:solidFill>
              </a:defRPr>
            </a:lvl1pPr>
          </a:lstStyle>
          <a:p>
            <a:fld id="{D3F1D1C4-C2D9-4231-9FB2-B2D9D97AA41D}" type="slidenum">
              <a:rPr lang="el-GR" smtClean="0"/>
              <a:pPr/>
              <a:t>‹#›</a:t>
            </a:fld>
            <a:endParaRPr lang="el-GR" dirty="0"/>
          </a:p>
        </p:txBody>
      </p:sp>
      <p:sp>
        <p:nvSpPr>
          <p:cNvPr id="7" name="6 - Ορθογώνιο"/>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0" name="9 - Ορθογώνιο"/>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1" name="10 - Ορθογώνιο"/>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8" name="7 - Τίτλος"/>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el-GR" smtClean="0"/>
              <a:t>Kλικ για επεξεργασία του τίτλου</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30/9/2011</a:t>
            </a:fld>
            <a:endParaRPr lang="el-GR" dirty="0"/>
          </a:p>
        </p:txBody>
      </p:sp>
      <p:sp>
        <p:nvSpPr>
          <p:cNvPr id="5" name="4 - Θέση υποσέλιδου"/>
          <p:cNvSpPr>
            <a:spLocks noGrp="1"/>
          </p:cNvSpPr>
          <p:nvPr>
            <p:ph type="ftr" sz="quarter" idx="11"/>
          </p:nvPr>
        </p:nvSpPr>
        <p:spPr/>
        <p:txBody>
          <a:bodyPr/>
          <a:lstStyle/>
          <a:p>
            <a:endParaRPr lang="el-GR" dirty="0"/>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41"/>
            <a:ext cx="2011680" cy="5851525"/>
          </a:xfrm>
        </p:spPr>
        <p:txBody>
          <a:bodyPr vert="eaVer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914400" y="274640"/>
            <a:ext cx="5562600" cy="5851525"/>
          </a:xfrm>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30/9/2011</a:t>
            </a:fld>
            <a:endParaRPr lang="el-GR" dirty="0"/>
          </a:p>
        </p:txBody>
      </p:sp>
      <p:sp>
        <p:nvSpPr>
          <p:cNvPr id="5" name="4 - Θέση υποσέλιδου"/>
          <p:cNvSpPr>
            <a:spLocks noGrp="1"/>
          </p:cNvSpPr>
          <p:nvPr>
            <p:ph type="ftr" sz="quarter" idx="11"/>
          </p:nvPr>
        </p:nvSpPr>
        <p:spPr/>
        <p:txBody>
          <a:bodyPr/>
          <a:lstStyle/>
          <a:p>
            <a:endParaRPr lang="el-GR" dirty="0"/>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30/9/2011</a:t>
            </a:fld>
            <a:endParaRPr lang="el-GR" dirty="0"/>
          </a:p>
        </p:txBody>
      </p:sp>
      <p:sp>
        <p:nvSpPr>
          <p:cNvPr id="5" name="4 - Θέση υποσέλιδου"/>
          <p:cNvSpPr>
            <a:spLocks noGrp="1"/>
          </p:cNvSpPr>
          <p:nvPr>
            <p:ph type="ftr" sz="quarter" idx="11"/>
          </p:nvPr>
        </p:nvSpPr>
        <p:spPr/>
        <p:txBody>
          <a:bodyPr/>
          <a:lstStyle/>
          <a:p>
            <a:endParaRPr lang="el-GR" dirty="0"/>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dirty="0"/>
          </a:p>
        </p:txBody>
      </p:sp>
      <p:sp>
        <p:nvSpPr>
          <p:cNvPr id="8" name="7 - Θέση περιεχομένου"/>
          <p:cNvSpPr>
            <a:spLocks noGrp="1"/>
          </p:cNvSpPr>
          <p:nvPr>
            <p:ph sz="quarter" idx="1"/>
          </p:nvPr>
        </p:nvSpPr>
        <p:spPr>
          <a:xfrm>
            <a:off x="914400" y="1447800"/>
            <a:ext cx="7772400" cy="4572000"/>
          </a:xfrm>
        </p:spPr>
        <p:txBody>
          <a:bodyPr vert="horz"/>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Κεφαλίδα ενότητας">
    <p:spTree>
      <p:nvGrpSpPr>
        <p:cNvPr id="1" name=""/>
        <p:cNvGrpSpPr/>
        <p:nvPr/>
      </p:nvGrpSpPr>
      <p:grpSpPr>
        <a:xfrm>
          <a:off x="0" y="0"/>
          <a:ext cx="0" cy="0"/>
          <a:chOff x="0" y="0"/>
          <a:chExt cx="0" cy="0"/>
        </a:xfrm>
      </p:grpSpPr>
      <p:sp>
        <p:nvSpPr>
          <p:cNvPr id="11" name="10 - Ορθογώνιο"/>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useBgFill="1">
        <p:nvSpPr>
          <p:cNvPr id="10" name="9 - Στρογγυλεμένο ορθογώνιο"/>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1 - Τίτλος"/>
          <p:cNvSpPr>
            <a:spLocks noGrp="1"/>
          </p:cNvSpPr>
          <p:nvPr>
            <p:ph type="title"/>
          </p:nvPr>
        </p:nvSpPr>
        <p:spPr>
          <a:xfrm>
            <a:off x="722313" y="952500"/>
            <a:ext cx="7772400" cy="1362075"/>
          </a:xfrm>
        </p:spPr>
        <p:txBody>
          <a:bodyPr anchor="b" anchorCtr="0"/>
          <a:lstStyle>
            <a:lvl1pPr algn="l">
              <a:buNone/>
              <a:defRPr sz="4000" b="0" cap="none"/>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30/9/2011</a:t>
            </a:fld>
            <a:endParaRPr lang="el-GR" dirty="0"/>
          </a:p>
        </p:txBody>
      </p:sp>
      <p:sp>
        <p:nvSpPr>
          <p:cNvPr id="5" name="4 - Θέση υποσέλιδου"/>
          <p:cNvSpPr>
            <a:spLocks noGrp="1"/>
          </p:cNvSpPr>
          <p:nvPr>
            <p:ph type="ftr" sz="quarter" idx="11"/>
          </p:nvPr>
        </p:nvSpPr>
        <p:spPr>
          <a:xfrm>
            <a:off x="800100" y="6172200"/>
            <a:ext cx="4000500" cy="457200"/>
          </a:xfrm>
        </p:spPr>
        <p:txBody>
          <a:bodyPr/>
          <a:lstStyle/>
          <a:p>
            <a:endParaRPr lang="el-GR" dirty="0"/>
          </a:p>
        </p:txBody>
      </p:sp>
      <p:sp>
        <p:nvSpPr>
          <p:cNvPr id="7" name="6 - Ορθογώνιο"/>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8" name="7 - Ορθογώνιο"/>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9" name="8 - Ορθογώνιο"/>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6" name="5 - Θέση αριθμού διαφάνειας"/>
          <p:cNvSpPr>
            <a:spLocks noGrp="1"/>
          </p:cNvSpPr>
          <p:nvPr>
            <p:ph type="sldNum" sz="quarter" idx="12"/>
          </p:nvPr>
        </p:nvSpPr>
        <p:spPr>
          <a:xfrm>
            <a:off x="146304" y="6208776"/>
            <a:ext cx="457200" cy="457200"/>
          </a:xfrm>
        </p:spPr>
        <p:txBody>
          <a:bodyPr/>
          <a:lstStyle/>
          <a:p>
            <a:fld id="{D3F1D1C4-C2D9-4231-9FB2-B2D9D97AA41D}" type="slidenum">
              <a:rPr lang="el-GR" smtClean="0"/>
              <a:pPr/>
              <a:t>‹#›</a:t>
            </a:fld>
            <a:endParaRPr lang="el-G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5" name="4 - Θέση ημερομηνίας"/>
          <p:cNvSpPr>
            <a:spLocks noGrp="1"/>
          </p:cNvSpPr>
          <p:nvPr>
            <p:ph type="dt" sz="half" idx="10"/>
          </p:nvPr>
        </p:nvSpPr>
        <p:spPr/>
        <p:txBody>
          <a:bodyPr/>
          <a:lstStyle/>
          <a:p>
            <a:fld id="{2342CEA3-3058-4D43-AE35-B3DA76CB4003}" type="datetimeFigureOut">
              <a:rPr lang="el-GR" smtClean="0"/>
              <a:pPr/>
              <a:t>30/9/2011</a:t>
            </a:fld>
            <a:endParaRPr lang="el-GR" dirty="0"/>
          </a:p>
        </p:txBody>
      </p:sp>
      <p:sp>
        <p:nvSpPr>
          <p:cNvPr id="6" name="5 - Θέση υποσέλιδου"/>
          <p:cNvSpPr>
            <a:spLocks noGrp="1"/>
          </p:cNvSpPr>
          <p:nvPr>
            <p:ph type="ftr" sz="quarter" idx="11"/>
          </p:nvPr>
        </p:nvSpPr>
        <p:spPr/>
        <p:txBody>
          <a:bodyPr/>
          <a:lstStyle/>
          <a:p>
            <a:endParaRPr lang="el-GR" dirty="0"/>
          </a:p>
        </p:txBody>
      </p:sp>
      <p:sp>
        <p:nvSpPr>
          <p:cNvPr id="7" name="6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dirty="0"/>
          </a:p>
        </p:txBody>
      </p:sp>
      <p:sp>
        <p:nvSpPr>
          <p:cNvPr id="9" name="8 - Θέση περιεχομένου"/>
          <p:cNvSpPr>
            <a:spLocks noGrp="1"/>
          </p:cNvSpPr>
          <p:nvPr>
            <p:ph sz="quarter" idx="1"/>
          </p:nvPr>
        </p:nvSpPr>
        <p:spPr>
          <a:xfrm>
            <a:off x="914400" y="1447800"/>
            <a:ext cx="3749040" cy="4572000"/>
          </a:xfrm>
        </p:spPr>
        <p:txBody>
          <a:bodyPr vert="horz"/>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11" name="10 - Θέση περιεχομένου"/>
          <p:cNvSpPr>
            <a:spLocks noGrp="1"/>
          </p:cNvSpPr>
          <p:nvPr>
            <p:ph sz="quarter" idx="2"/>
          </p:nvPr>
        </p:nvSpPr>
        <p:spPr>
          <a:xfrm>
            <a:off x="4933950" y="1447800"/>
            <a:ext cx="3749040" cy="4572000"/>
          </a:xfrm>
        </p:spPr>
        <p:txBody>
          <a:bodyPr vert="horz"/>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a:xfrm>
            <a:off x="914400" y="273050"/>
            <a:ext cx="7772400" cy="1143000"/>
          </a:xfrm>
        </p:spPr>
        <p:txBody>
          <a:bodyPr anchor="b" anchorCtr="0"/>
          <a:lstStyle>
            <a:lvl1pPr>
              <a:defRPr/>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p>
        </p:txBody>
      </p:sp>
      <p:sp>
        <p:nvSpPr>
          <p:cNvPr id="4" name="3 - Θέση κειμένου"/>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p>
        </p:txBody>
      </p:sp>
      <p:sp>
        <p:nvSpPr>
          <p:cNvPr id="7" name="6 - Θέση ημερομηνίας"/>
          <p:cNvSpPr>
            <a:spLocks noGrp="1"/>
          </p:cNvSpPr>
          <p:nvPr>
            <p:ph type="dt" sz="half" idx="10"/>
          </p:nvPr>
        </p:nvSpPr>
        <p:spPr/>
        <p:txBody>
          <a:bodyPr/>
          <a:lstStyle/>
          <a:p>
            <a:fld id="{2342CEA3-3058-4D43-AE35-B3DA76CB4003}" type="datetimeFigureOut">
              <a:rPr lang="el-GR" smtClean="0"/>
              <a:pPr/>
              <a:t>30/9/2011</a:t>
            </a:fld>
            <a:endParaRPr lang="el-GR" dirty="0"/>
          </a:p>
        </p:txBody>
      </p:sp>
      <p:sp>
        <p:nvSpPr>
          <p:cNvPr id="8" name="7 - Θέση υποσέλιδου"/>
          <p:cNvSpPr>
            <a:spLocks noGrp="1"/>
          </p:cNvSpPr>
          <p:nvPr>
            <p:ph type="ftr" sz="quarter" idx="11"/>
          </p:nvPr>
        </p:nvSpPr>
        <p:spPr/>
        <p:txBody>
          <a:bodyPr/>
          <a:lstStyle/>
          <a:p>
            <a:endParaRPr lang="el-GR" dirty="0"/>
          </a:p>
        </p:txBody>
      </p:sp>
      <p:sp>
        <p:nvSpPr>
          <p:cNvPr id="9" name="8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dirty="0"/>
          </a:p>
        </p:txBody>
      </p:sp>
      <p:sp>
        <p:nvSpPr>
          <p:cNvPr id="11" name="10 - Θέση περιεχομένου"/>
          <p:cNvSpPr>
            <a:spLocks noGrp="1"/>
          </p:cNvSpPr>
          <p:nvPr>
            <p:ph sz="half" idx="2"/>
          </p:nvPr>
        </p:nvSpPr>
        <p:spPr>
          <a:xfrm>
            <a:off x="914400" y="2247900"/>
            <a:ext cx="3733800" cy="3886200"/>
          </a:xfrm>
        </p:spPr>
        <p:txBody>
          <a:bodyPr vert="horz"/>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13" name="12 - Θέση περιεχομένου"/>
          <p:cNvSpPr>
            <a:spLocks noGrp="1"/>
          </p:cNvSpPr>
          <p:nvPr>
            <p:ph sz="half" idx="4"/>
          </p:nvPr>
        </p:nvSpPr>
        <p:spPr>
          <a:xfrm>
            <a:off x="4953000" y="2247900"/>
            <a:ext cx="3733800" cy="3886200"/>
          </a:xfrm>
        </p:spPr>
        <p:txBody>
          <a:bodyPr vert="horz"/>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ημερομηνίας"/>
          <p:cNvSpPr>
            <a:spLocks noGrp="1"/>
          </p:cNvSpPr>
          <p:nvPr>
            <p:ph type="dt" sz="half" idx="10"/>
          </p:nvPr>
        </p:nvSpPr>
        <p:spPr/>
        <p:txBody>
          <a:bodyPr/>
          <a:lstStyle/>
          <a:p>
            <a:fld id="{2342CEA3-3058-4D43-AE35-B3DA76CB4003}" type="datetimeFigureOut">
              <a:rPr lang="el-GR" smtClean="0"/>
              <a:pPr/>
              <a:t>30/9/2011</a:t>
            </a:fld>
            <a:endParaRPr lang="el-GR" dirty="0"/>
          </a:p>
        </p:txBody>
      </p:sp>
      <p:sp>
        <p:nvSpPr>
          <p:cNvPr id="4" name="3 - Θέση υποσέλιδου"/>
          <p:cNvSpPr>
            <a:spLocks noGrp="1"/>
          </p:cNvSpPr>
          <p:nvPr>
            <p:ph type="ftr" sz="quarter" idx="11"/>
          </p:nvPr>
        </p:nvSpPr>
        <p:spPr/>
        <p:txBody>
          <a:bodyPr/>
          <a:lstStyle/>
          <a:p>
            <a:endParaRPr lang="el-GR" dirty="0"/>
          </a:p>
        </p:txBody>
      </p:sp>
      <p:sp>
        <p:nvSpPr>
          <p:cNvPr id="5" name="4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2342CEA3-3058-4D43-AE35-B3DA76CB4003}" type="datetimeFigureOut">
              <a:rPr lang="el-GR" smtClean="0"/>
              <a:pPr/>
              <a:t>30/9/2011</a:t>
            </a:fld>
            <a:endParaRPr lang="el-GR" dirty="0"/>
          </a:p>
        </p:txBody>
      </p:sp>
      <p:sp>
        <p:nvSpPr>
          <p:cNvPr id="3" name="2 - Θέση υποσέλιδου"/>
          <p:cNvSpPr>
            <a:spLocks noGrp="1"/>
          </p:cNvSpPr>
          <p:nvPr>
            <p:ph type="ftr" sz="quarter" idx="11"/>
          </p:nvPr>
        </p:nvSpPr>
        <p:spPr/>
        <p:txBody>
          <a:bodyPr/>
          <a:lstStyle/>
          <a:p>
            <a:endParaRPr lang="el-GR" dirty="0"/>
          </a:p>
        </p:txBody>
      </p:sp>
      <p:sp>
        <p:nvSpPr>
          <p:cNvPr id="4" name="3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8" name="7 - Ορθογώνιο"/>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useBgFill="1">
        <p:nvSpPr>
          <p:cNvPr id="9" name="8 - Στρογγυλεμένο ορθογώνιο"/>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1 - Τίτλος"/>
          <p:cNvSpPr>
            <a:spLocks noGrp="1"/>
          </p:cNvSpPr>
          <p:nvPr>
            <p:ph type="title"/>
          </p:nvPr>
        </p:nvSpPr>
        <p:spPr>
          <a:xfrm>
            <a:off x="914400" y="273050"/>
            <a:ext cx="7772400" cy="1143000"/>
          </a:xfrm>
        </p:spPr>
        <p:txBody>
          <a:bodyPr anchor="b" anchorCtr="0"/>
          <a:lstStyle>
            <a:lvl1pPr algn="l">
              <a:buNone/>
              <a:defRPr sz="4000" b="0"/>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2342CEA3-3058-4D43-AE35-B3DA76CB4003}" type="datetimeFigureOut">
              <a:rPr lang="el-GR" smtClean="0"/>
              <a:pPr/>
              <a:t>30/9/2011</a:t>
            </a:fld>
            <a:endParaRPr lang="el-GR" dirty="0"/>
          </a:p>
        </p:txBody>
      </p:sp>
      <p:sp>
        <p:nvSpPr>
          <p:cNvPr id="6" name="5 - Θέση υποσέλιδου"/>
          <p:cNvSpPr>
            <a:spLocks noGrp="1"/>
          </p:cNvSpPr>
          <p:nvPr>
            <p:ph type="ftr" sz="quarter" idx="11"/>
          </p:nvPr>
        </p:nvSpPr>
        <p:spPr/>
        <p:txBody>
          <a:bodyPr/>
          <a:lstStyle/>
          <a:p>
            <a:endParaRPr lang="el-GR" dirty="0"/>
          </a:p>
        </p:txBody>
      </p:sp>
      <p:sp>
        <p:nvSpPr>
          <p:cNvPr id="7" name="6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dirty="0"/>
          </a:p>
        </p:txBody>
      </p:sp>
      <p:sp>
        <p:nvSpPr>
          <p:cNvPr id="11" name="10 - Θέση περιεχομένου"/>
          <p:cNvSpPr>
            <a:spLocks noGrp="1"/>
          </p:cNvSpPr>
          <p:nvPr>
            <p:ph sz="quarter" idx="1"/>
          </p:nvPr>
        </p:nvSpPr>
        <p:spPr>
          <a:xfrm>
            <a:off x="2971800" y="1600200"/>
            <a:ext cx="5715000" cy="4495800"/>
          </a:xfrm>
        </p:spPr>
        <p:txBody>
          <a:bodyPr vert="horz"/>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914400" y="4900550"/>
            <a:ext cx="7315200" cy="522288"/>
          </a:xfrm>
        </p:spPr>
        <p:txBody>
          <a:bodyPr anchor="ctr">
            <a:noAutofit/>
          </a:bodyPr>
          <a:lstStyle>
            <a:lvl1pPr algn="l">
              <a:buNone/>
              <a:defRPr sz="2800" b="0"/>
            </a:lvl1pPr>
          </a:lstStyle>
          <a:p>
            <a:r>
              <a:rPr kumimoji="0" lang="el-GR" smtClean="0"/>
              <a:t>Kλικ για επεξεργασία του τίτλου</a:t>
            </a:r>
            <a:endParaRPr kumimoji="0" lang="en-US"/>
          </a:p>
        </p:txBody>
      </p:sp>
      <p:sp>
        <p:nvSpPr>
          <p:cNvPr id="4" name="3 - Θέση κειμένου"/>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2342CEA3-3058-4D43-AE35-B3DA76CB4003}" type="datetimeFigureOut">
              <a:rPr lang="el-GR" smtClean="0"/>
              <a:pPr/>
              <a:t>30/9/2011</a:t>
            </a:fld>
            <a:endParaRPr lang="el-GR" dirty="0"/>
          </a:p>
        </p:txBody>
      </p:sp>
      <p:sp>
        <p:nvSpPr>
          <p:cNvPr id="6" name="5 - Θέση υποσέλιδου"/>
          <p:cNvSpPr>
            <a:spLocks noGrp="1"/>
          </p:cNvSpPr>
          <p:nvPr>
            <p:ph type="ftr" sz="quarter" idx="11"/>
          </p:nvPr>
        </p:nvSpPr>
        <p:spPr>
          <a:xfrm>
            <a:off x="914400" y="6172200"/>
            <a:ext cx="3886200" cy="457200"/>
          </a:xfrm>
        </p:spPr>
        <p:txBody>
          <a:bodyPr/>
          <a:lstStyle/>
          <a:p>
            <a:endParaRPr lang="el-GR" dirty="0"/>
          </a:p>
        </p:txBody>
      </p:sp>
      <p:sp>
        <p:nvSpPr>
          <p:cNvPr id="7" name="6 - Θέση αριθμού διαφάνειας"/>
          <p:cNvSpPr>
            <a:spLocks noGrp="1"/>
          </p:cNvSpPr>
          <p:nvPr>
            <p:ph type="sldNum" sz="quarter" idx="12"/>
          </p:nvPr>
        </p:nvSpPr>
        <p:spPr>
          <a:xfrm>
            <a:off x="146304" y="6208776"/>
            <a:ext cx="457200" cy="457200"/>
          </a:xfrm>
        </p:spPr>
        <p:txBody>
          <a:bodyPr/>
          <a:lstStyle/>
          <a:p>
            <a:fld id="{D3F1D1C4-C2D9-4231-9FB2-B2D9D97AA41D}" type="slidenum">
              <a:rPr lang="el-GR" smtClean="0"/>
              <a:pPr/>
              <a:t>‹#›</a:t>
            </a:fld>
            <a:endParaRPr lang="el-GR" dirty="0"/>
          </a:p>
        </p:txBody>
      </p:sp>
      <p:sp>
        <p:nvSpPr>
          <p:cNvPr id="11" name="10 - Ορθογώνιο"/>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2" name="11 - Ορθογώνιο"/>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3" name="12 - Ορθογώνιο"/>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 name="2 - Θέση εικόνας"/>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l-GR" dirty="0" smtClean="0"/>
              <a:t>Κάντε κλικ στο εικονίδιο για να προσθέσετε μια εικόνα</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9" name="8 - Ορθογώνιο"/>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useBgFill="1">
        <p:nvSpPr>
          <p:cNvPr id="8" name="7 - Στρογγυλεμένο ορθογώνιο"/>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21 - Θέση τίτλου"/>
          <p:cNvSpPr>
            <a:spLocks noGrp="1"/>
          </p:cNvSpPr>
          <p:nvPr>
            <p:ph type="title"/>
          </p:nvPr>
        </p:nvSpPr>
        <p:spPr>
          <a:xfrm>
            <a:off x="914400" y="274638"/>
            <a:ext cx="7772400" cy="1143000"/>
          </a:xfrm>
          <a:prstGeom prst="rect">
            <a:avLst/>
          </a:prstGeom>
        </p:spPr>
        <p:txBody>
          <a:bodyPr bIns="91440" anchor="b" anchorCtr="0">
            <a:normAutofit/>
          </a:bodyPr>
          <a:lstStyle/>
          <a:p>
            <a:r>
              <a:rPr kumimoji="0" lang="el-GR" smtClean="0"/>
              <a:t>Kλικ για επεξεργασία του τίτλου</a:t>
            </a:r>
            <a:endParaRPr kumimoji="0" lang="en-US"/>
          </a:p>
        </p:txBody>
      </p:sp>
      <p:sp>
        <p:nvSpPr>
          <p:cNvPr id="13" name="12 - Θέση κειμένου"/>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el-GR" smtClean="0"/>
              <a:t>Kλικ για επεξεργασία των στυλ του υποδείγματος</a:t>
            </a:r>
          </a:p>
          <a:p>
            <a:pPr lvl="1" eaLnBrk="1" latinLnBrk="0" hangingPunct="1"/>
            <a:r>
              <a:rPr kumimoji="0" lang="el-GR" smtClean="0"/>
              <a:t>Δεύτερου επιπέδου</a:t>
            </a:r>
          </a:p>
          <a:p>
            <a:pPr lvl="2" eaLnBrk="1" latinLnBrk="0" hangingPunct="1"/>
            <a:r>
              <a:rPr kumimoji="0" lang="el-GR" smtClean="0"/>
              <a:t>Τρίτου επιπέδου</a:t>
            </a:r>
          </a:p>
          <a:p>
            <a:pPr lvl="3" eaLnBrk="1" latinLnBrk="0" hangingPunct="1"/>
            <a:r>
              <a:rPr kumimoji="0" lang="el-GR" smtClean="0"/>
              <a:t>Τέταρτου επιπέδου</a:t>
            </a:r>
          </a:p>
          <a:p>
            <a:pPr lvl="4" eaLnBrk="1" latinLnBrk="0" hangingPunct="1"/>
            <a:r>
              <a:rPr kumimoji="0" lang="el-GR" smtClean="0"/>
              <a:t>Πέμπτου επιπέδου</a:t>
            </a:r>
            <a:endParaRPr kumimoji="0" lang="en-US"/>
          </a:p>
        </p:txBody>
      </p:sp>
      <p:sp>
        <p:nvSpPr>
          <p:cNvPr id="14" name="13 - Θέση ημερομηνίας"/>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2342CEA3-3058-4D43-AE35-B3DA76CB4003}" type="datetimeFigureOut">
              <a:rPr lang="el-GR" smtClean="0"/>
              <a:pPr/>
              <a:t>30/9/2011</a:t>
            </a:fld>
            <a:endParaRPr lang="el-GR" dirty="0"/>
          </a:p>
        </p:txBody>
      </p:sp>
      <p:sp>
        <p:nvSpPr>
          <p:cNvPr id="3" name="2 - Θέση υποσέλιδου"/>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el-GR" dirty="0"/>
          </a:p>
        </p:txBody>
      </p:sp>
      <p:sp>
        <p:nvSpPr>
          <p:cNvPr id="23" name="22 - Θέση αριθμού διαφάνειας"/>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D3F1D1C4-C2D9-4231-9FB2-B2D9D97AA41D}" type="slidenum">
              <a:rPr lang="el-GR" smtClean="0"/>
              <a:pPr/>
              <a:t>‹#›</a:t>
            </a:fld>
            <a:endParaRPr lang="el-GR"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3" Type="http://schemas.openxmlformats.org/officeDocument/2006/relationships/hyperlink" Target="http://www.epsype.gr/ekfovismos_kai_via.aspx" TargetMode="External"/><Relationship Id="rId2" Type="http://schemas.openxmlformats.org/officeDocument/2006/relationships/notesSlide" Target="../notesSlides/notesSlide34.xml"/><Relationship Id="rId1" Type="http://schemas.openxmlformats.org/officeDocument/2006/relationships/slideLayout" Target="../slideLayouts/slideLayout2.xml"/><Relationship Id="rId5" Type="http://schemas.openxmlformats.org/officeDocument/2006/relationships/hyperlink" Target="http://www.antibullying.net/" TargetMode="External"/><Relationship Id="rId4" Type="http://schemas.openxmlformats.org/officeDocument/2006/relationships/hyperlink" Target="http://www.stopbullying.gov/" TargetMode="External"/></Relationships>
</file>

<file path=ppt/slides/_rels/slide36.xml.rels><?xml version="1.0" encoding="UTF-8" standalone="yes"?>
<Relationships xmlns="http://schemas.openxmlformats.org/package/2006/relationships"><Relationship Id="rId3" Type="http://schemas.openxmlformats.org/officeDocument/2006/relationships/hyperlink" Target="mailto:kargasta@yahoo.gr" TargetMode="External"/><Relationship Id="rId2" Type="http://schemas.openxmlformats.org/officeDocument/2006/relationships/notesSlide" Target="../notesSlides/notesSlide35.xml"/><Relationship Id="rId1" Type="http://schemas.openxmlformats.org/officeDocument/2006/relationships/slideLayout" Target="../slideLayouts/slideLayout2.xml"/><Relationship Id="rId4" Type="http://schemas.openxmlformats.org/officeDocument/2006/relationships/hyperlink" Target="mailto:bibou@eled.auth.gr"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Υπότιτλος"/>
          <p:cNvSpPr>
            <a:spLocks noGrp="1"/>
          </p:cNvSpPr>
          <p:nvPr>
            <p:ph type="subTitle" idx="1"/>
          </p:nvPr>
        </p:nvSpPr>
        <p:spPr>
          <a:xfrm>
            <a:off x="1043608" y="3200400"/>
            <a:ext cx="6984776" cy="1308720"/>
          </a:xfrm>
        </p:spPr>
        <p:txBody>
          <a:bodyPr/>
          <a:lstStyle/>
          <a:p>
            <a:r>
              <a:rPr lang="el-GR" dirty="0" smtClean="0"/>
              <a:t>Η σχέση των στρατηγικών των γονέων με τις πρακτικές ανατροφής των παιδιών τους</a:t>
            </a:r>
          </a:p>
        </p:txBody>
      </p:sp>
      <p:sp>
        <p:nvSpPr>
          <p:cNvPr id="2" name="1 - Τίτλος"/>
          <p:cNvSpPr>
            <a:spLocks noGrp="1"/>
          </p:cNvSpPr>
          <p:nvPr>
            <p:ph type="ctrTitle"/>
          </p:nvPr>
        </p:nvSpPr>
        <p:spPr/>
        <p:txBody>
          <a:bodyPr>
            <a:normAutofit/>
          </a:bodyPr>
          <a:lstStyle/>
          <a:p>
            <a:r>
              <a:rPr lang="el-GR" sz="3200" dirty="0" smtClean="0"/>
              <a:t>Οι απόψεις των γονέων ως προς τις στρατηγικές αντιμετώπισης του σχολικού εκφοβισμού </a:t>
            </a:r>
            <a:endParaRPr lang="en-US" sz="32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899592" y="0"/>
            <a:ext cx="7772400" cy="1143000"/>
          </a:xfrm>
        </p:spPr>
        <p:txBody>
          <a:bodyPr/>
          <a:lstStyle/>
          <a:p>
            <a:r>
              <a:rPr lang="el-GR" dirty="0" smtClean="0"/>
              <a:t>Θεωρητικά μοντέλα </a:t>
            </a:r>
            <a:endParaRPr lang="en-US" dirty="0"/>
          </a:p>
        </p:txBody>
      </p:sp>
      <p:sp>
        <p:nvSpPr>
          <p:cNvPr id="3" name="2 - Θέση περιεχομένου"/>
          <p:cNvSpPr>
            <a:spLocks noGrp="1"/>
          </p:cNvSpPr>
          <p:nvPr>
            <p:ph sz="quarter" idx="1"/>
          </p:nvPr>
        </p:nvSpPr>
        <p:spPr>
          <a:xfrm>
            <a:off x="467544" y="1268760"/>
            <a:ext cx="8676456" cy="4968552"/>
          </a:xfrm>
        </p:spPr>
        <p:txBody>
          <a:bodyPr>
            <a:normAutofit fontScale="40000" lnSpcReduction="20000"/>
          </a:bodyPr>
          <a:lstStyle/>
          <a:p>
            <a:pPr>
              <a:lnSpc>
                <a:spcPct val="170000"/>
              </a:lnSpc>
            </a:pPr>
            <a:r>
              <a:rPr lang="el-GR" sz="4500" dirty="0" smtClean="0"/>
              <a:t>α) </a:t>
            </a:r>
            <a:r>
              <a:rPr lang="el-GR" sz="4500" dirty="0" smtClean="0">
                <a:solidFill>
                  <a:srgbClr val="C00000"/>
                </a:solidFill>
              </a:rPr>
              <a:t>συναισθηματικός δεσμός</a:t>
            </a:r>
            <a:r>
              <a:rPr lang="el-GR" sz="4500" dirty="0" smtClean="0">
                <a:solidFill>
                  <a:schemeClr val="tx1">
                    <a:lumMod val="75000"/>
                    <a:lumOff val="25000"/>
                  </a:schemeClr>
                </a:solidFill>
              </a:rPr>
              <a:t>: ανασφάλεια ή αμφιθυμία =απουσία ενσυναίσθησης προς την ομάδα των συνομηλίκων, δυσκολία να αναγνωρίσει επαρκώς τις προθέσεις των άλλων, τρόπος σύνδεσης με τους φίλους μέσω επιθετικών πρακτικών (</a:t>
            </a:r>
            <a:r>
              <a:rPr lang="en-US" sz="4500" dirty="0" smtClean="0">
                <a:solidFill>
                  <a:schemeClr val="tx1">
                    <a:lumMod val="75000"/>
                    <a:lumOff val="25000"/>
                  </a:schemeClr>
                </a:solidFill>
              </a:rPr>
              <a:t>Dautenhahn</a:t>
            </a:r>
            <a:r>
              <a:rPr lang="el-GR" sz="4500" dirty="0" smtClean="0">
                <a:solidFill>
                  <a:schemeClr val="tx1">
                    <a:lumMod val="75000"/>
                    <a:lumOff val="25000"/>
                  </a:schemeClr>
                </a:solidFill>
              </a:rPr>
              <a:t>, &amp; </a:t>
            </a:r>
            <a:r>
              <a:rPr lang="en-US" sz="4500" dirty="0" smtClean="0">
                <a:solidFill>
                  <a:schemeClr val="tx1">
                    <a:lumMod val="75000"/>
                    <a:lumOff val="25000"/>
                  </a:schemeClr>
                </a:solidFill>
              </a:rPr>
              <a:t>Woods</a:t>
            </a:r>
            <a:r>
              <a:rPr lang="el-GR" sz="4500" dirty="0" smtClean="0">
                <a:solidFill>
                  <a:schemeClr val="tx1">
                    <a:lumMod val="75000"/>
                    <a:lumOff val="25000"/>
                  </a:schemeClr>
                </a:solidFill>
              </a:rPr>
              <a:t>, 2003. </a:t>
            </a:r>
            <a:r>
              <a:rPr lang="en-US" sz="4500" dirty="0" smtClean="0">
                <a:solidFill>
                  <a:schemeClr val="tx1">
                    <a:lumMod val="75000"/>
                    <a:lumOff val="25000"/>
                  </a:schemeClr>
                </a:solidFill>
              </a:rPr>
              <a:t>Mishiels, et al., 2008. </a:t>
            </a:r>
          </a:p>
          <a:p>
            <a:pPr>
              <a:lnSpc>
                <a:spcPct val="170000"/>
              </a:lnSpc>
              <a:buNone/>
            </a:pPr>
            <a:r>
              <a:rPr lang="en-US" sz="3300" dirty="0" smtClean="0"/>
              <a:t> </a:t>
            </a:r>
          </a:p>
          <a:p>
            <a:pPr>
              <a:lnSpc>
                <a:spcPct val="170000"/>
              </a:lnSpc>
            </a:pPr>
            <a:r>
              <a:rPr lang="el-GR" sz="4500" dirty="0" smtClean="0"/>
              <a:t>β</a:t>
            </a:r>
            <a:r>
              <a:rPr lang="en-US" sz="4500" dirty="0" smtClean="0"/>
              <a:t>) </a:t>
            </a:r>
            <a:r>
              <a:rPr lang="el-GR" sz="4500" dirty="0" smtClean="0">
                <a:solidFill>
                  <a:srgbClr val="C00000"/>
                </a:solidFill>
              </a:rPr>
              <a:t>κοινωνική υποστήριξη</a:t>
            </a:r>
            <a:r>
              <a:rPr lang="en-US" sz="4500" dirty="0" smtClean="0">
                <a:solidFill>
                  <a:srgbClr val="C00000"/>
                </a:solidFill>
              </a:rPr>
              <a:t>: </a:t>
            </a:r>
            <a:r>
              <a:rPr lang="el-GR" sz="4500" dirty="0" smtClean="0">
                <a:solidFill>
                  <a:srgbClr val="C00000"/>
                </a:solidFill>
              </a:rPr>
              <a:t>συναισθηματική </a:t>
            </a:r>
            <a:r>
              <a:rPr lang="el-GR" sz="4500" dirty="0" smtClean="0">
                <a:solidFill>
                  <a:schemeClr val="tx1">
                    <a:lumMod val="75000"/>
                    <a:lumOff val="25000"/>
                  </a:schemeClr>
                </a:solidFill>
              </a:rPr>
              <a:t>στήριξη, δηλαδή, συναισθήματα εμπιστοσύνης</a:t>
            </a:r>
            <a:r>
              <a:rPr lang="en-US" sz="4500" dirty="0" smtClean="0">
                <a:solidFill>
                  <a:schemeClr val="tx1">
                    <a:lumMod val="75000"/>
                    <a:lumOff val="25000"/>
                  </a:schemeClr>
                </a:solidFill>
              </a:rPr>
              <a:t>, </a:t>
            </a:r>
            <a:r>
              <a:rPr lang="el-GR" sz="4500" dirty="0" smtClean="0">
                <a:solidFill>
                  <a:srgbClr val="C00000"/>
                </a:solidFill>
              </a:rPr>
              <a:t>αξιολόγηση </a:t>
            </a:r>
            <a:r>
              <a:rPr lang="el-GR" sz="4500" dirty="0" smtClean="0">
                <a:solidFill>
                  <a:schemeClr val="tx1">
                    <a:lumMod val="75000"/>
                    <a:lumOff val="25000"/>
                  </a:schemeClr>
                </a:solidFill>
              </a:rPr>
              <a:t>της διαθέσιμης υποστήριξης (θετικά σχόλια του γονέα και πότε) και </a:t>
            </a:r>
            <a:r>
              <a:rPr lang="el-GR" sz="4500" dirty="0" smtClean="0">
                <a:solidFill>
                  <a:srgbClr val="C00000"/>
                </a:solidFill>
              </a:rPr>
              <a:t>πρακτική </a:t>
            </a:r>
            <a:r>
              <a:rPr lang="el-GR" sz="4500" dirty="0" smtClean="0">
                <a:solidFill>
                  <a:schemeClr val="tx1">
                    <a:lumMod val="75000"/>
                    <a:lumOff val="25000"/>
                  </a:schemeClr>
                </a:solidFill>
              </a:rPr>
              <a:t>στήριξη.  Η κοινωνική στήριξη στην οικογένεια συνδέεται με τον εκφοβισμό</a:t>
            </a:r>
            <a:r>
              <a:rPr lang="en-US" sz="4500" dirty="0" smtClean="0">
                <a:solidFill>
                  <a:schemeClr val="tx1">
                    <a:lumMod val="75000"/>
                    <a:lumOff val="25000"/>
                  </a:schemeClr>
                </a:solidFill>
              </a:rPr>
              <a:t>  (Cassidy</a:t>
            </a:r>
            <a:r>
              <a:rPr lang="el-GR" sz="4500" dirty="0" smtClean="0">
                <a:solidFill>
                  <a:schemeClr val="tx1">
                    <a:lumMod val="75000"/>
                    <a:lumOff val="25000"/>
                  </a:schemeClr>
                </a:solidFill>
              </a:rPr>
              <a:t> </a:t>
            </a:r>
            <a:r>
              <a:rPr lang="en-US" sz="4500" dirty="0" smtClean="0">
                <a:solidFill>
                  <a:schemeClr val="tx1">
                    <a:lumMod val="75000"/>
                    <a:lumOff val="25000"/>
                  </a:schemeClr>
                </a:solidFill>
              </a:rPr>
              <a:t>2009</a:t>
            </a:r>
            <a:r>
              <a:rPr lang="el-GR" sz="4500" dirty="0" smtClean="0">
                <a:solidFill>
                  <a:schemeClr val="tx1">
                    <a:lumMod val="75000"/>
                    <a:lumOff val="25000"/>
                  </a:schemeClr>
                </a:solidFill>
              </a:rPr>
              <a:t>, </a:t>
            </a:r>
            <a:r>
              <a:rPr lang="en-US" sz="4500" dirty="0" err="1" smtClean="0">
                <a:solidFill>
                  <a:schemeClr val="tx1">
                    <a:lumMod val="75000"/>
                    <a:lumOff val="25000"/>
                  </a:schemeClr>
                </a:solidFill>
              </a:rPr>
              <a:t>Conners</a:t>
            </a:r>
            <a:r>
              <a:rPr lang="en-US" sz="4500" dirty="0" smtClean="0">
                <a:solidFill>
                  <a:schemeClr val="tx1">
                    <a:lumMod val="75000"/>
                    <a:lumOff val="25000"/>
                  </a:schemeClr>
                </a:solidFill>
              </a:rPr>
              <a:t>-Burrow, Johnson, Whiteside-Mansell, </a:t>
            </a:r>
            <a:r>
              <a:rPr lang="en-US" sz="4500" dirty="0" err="1" smtClean="0">
                <a:solidFill>
                  <a:schemeClr val="tx1">
                    <a:lumMod val="75000"/>
                    <a:lumOff val="25000"/>
                  </a:schemeClr>
                </a:solidFill>
              </a:rPr>
              <a:t>McKelvey</a:t>
            </a:r>
            <a:r>
              <a:rPr lang="en-US" sz="4500" dirty="0" smtClean="0">
                <a:solidFill>
                  <a:schemeClr val="tx1">
                    <a:lumMod val="75000"/>
                    <a:lumOff val="25000"/>
                  </a:schemeClr>
                </a:solidFill>
              </a:rPr>
              <a:t> &amp; </a:t>
            </a:r>
            <a:r>
              <a:rPr lang="en-US" sz="4500" dirty="0" err="1" smtClean="0">
                <a:solidFill>
                  <a:schemeClr val="tx1">
                    <a:lumMod val="75000"/>
                    <a:lumOff val="25000"/>
                  </a:schemeClr>
                </a:solidFill>
              </a:rPr>
              <a:t>Gargus</a:t>
            </a:r>
            <a:r>
              <a:rPr lang="el-GR" sz="4500" dirty="0" smtClean="0">
                <a:solidFill>
                  <a:schemeClr val="tx1">
                    <a:lumMod val="75000"/>
                    <a:lumOff val="25000"/>
                  </a:schemeClr>
                </a:solidFill>
              </a:rPr>
              <a:t> </a:t>
            </a:r>
            <a:r>
              <a:rPr lang="en-US" sz="4500" dirty="0" smtClean="0">
                <a:solidFill>
                  <a:schemeClr val="tx1">
                    <a:lumMod val="75000"/>
                    <a:lumOff val="25000"/>
                  </a:schemeClr>
                </a:solidFill>
              </a:rPr>
              <a:t>2009</a:t>
            </a:r>
            <a:r>
              <a:rPr lang="el-GR" sz="4500" dirty="0" smtClean="0">
                <a:solidFill>
                  <a:schemeClr val="tx1">
                    <a:lumMod val="75000"/>
                    <a:lumOff val="25000"/>
                  </a:schemeClr>
                </a:solidFill>
              </a:rPr>
              <a:t>, </a:t>
            </a:r>
            <a:r>
              <a:rPr lang="en-US" sz="4500" dirty="0" err="1" smtClean="0">
                <a:solidFill>
                  <a:schemeClr val="tx1">
                    <a:lumMod val="75000"/>
                    <a:lumOff val="25000"/>
                  </a:schemeClr>
                </a:solidFill>
              </a:rPr>
              <a:t>Kionishi</a:t>
            </a:r>
            <a:r>
              <a:rPr lang="el-GR" sz="4500" dirty="0" smtClean="0">
                <a:solidFill>
                  <a:schemeClr val="tx1">
                    <a:lumMod val="75000"/>
                    <a:lumOff val="25000"/>
                  </a:schemeClr>
                </a:solidFill>
              </a:rPr>
              <a:t> </a:t>
            </a:r>
            <a:r>
              <a:rPr lang="en-US" sz="4500" dirty="0" smtClean="0">
                <a:solidFill>
                  <a:schemeClr val="tx1">
                    <a:lumMod val="75000"/>
                    <a:lumOff val="25000"/>
                  </a:schemeClr>
                </a:solidFill>
              </a:rPr>
              <a:t>&amp; </a:t>
            </a:r>
            <a:r>
              <a:rPr lang="en-US" sz="4500" dirty="0" err="1" smtClean="0">
                <a:solidFill>
                  <a:schemeClr val="tx1">
                    <a:lumMod val="75000"/>
                    <a:lumOff val="25000"/>
                  </a:schemeClr>
                </a:solidFill>
              </a:rPr>
              <a:t>Hymel</a:t>
            </a:r>
            <a:r>
              <a:rPr lang="el-GR" sz="4500" dirty="0" smtClean="0">
                <a:solidFill>
                  <a:schemeClr val="tx1">
                    <a:lumMod val="75000"/>
                    <a:lumOff val="25000"/>
                  </a:schemeClr>
                </a:solidFill>
              </a:rPr>
              <a:t> </a:t>
            </a:r>
            <a:r>
              <a:rPr lang="en-US" sz="4500" dirty="0" smtClean="0">
                <a:solidFill>
                  <a:schemeClr val="tx1">
                    <a:lumMod val="75000"/>
                    <a:lumOff val="25000"/>
                  </a:schemeClr>
                </a:solidFill>
              </a:rPr>
              <a:t>2009</a:t>
            </a:r>
            <a:r>
              <a:rPr lang="el-GR" sz="4500" dirty="0" smtClean="0">
                <a:solidFill>
                  <a:schemeClr val="tx1">
                    <a:lumMod val="75000"/>
                    <a:lumOff val="25000"/>
                  </a:schemeClr>
                </a:solidFill>
              </a:rPr>
              <a:t>, </a:t>
            </a:r>
            <a:r>
              <a:rPr lang="en-US" sz="4500" dirty="0" smtClean="0">
                <a:solidFill>
                  <a:schemeClr val="tx1">
                    <a:lumMod val="75000"/>
                    <a:lumOff val="25000"/>
                  </a:schemeClr>
                </a:solidFill>
              </a:rPr>
              <a:t>McGrath, Brennan, Dolan &amp; Barnett 2009</a:t>
            </a:r>
            <a:r>
              <a:rPr lang="el-GR" sz="4500" dirty="0" smtClean="0">
                <a:solidFill>
                  <a:schemeClr val="tx1">
                    <a:lumMod val="75000"/>
                    <a:lumOff val="25000"/>
                  </a:schemeClr>
                </a:solidFill>
              </a:rPr>
              <a:t>,</a:t>
            </a:r>
            <a:r>
              <a:rPr lang="en-US" sz="4500" dirty="0" smtClean="0">
                <a:solidFill>
                  <a:schemeClr val="tx1">
                    <a:lumMod val="75000"/>
                    <a:lumOff val="25000"/>
                  </a:schemeClr>
                </a:solidFill>
              </a:rPr>
              <a:t> </a:t>
            </a:r>
            <a:r>
              <a:rPr lang="en-US" sz="4500" dirty="0" err="1" smtClean="0">
                <a:solidFill>
                  <a:schemeClr val="tx1">
                    <a:lumMod val="75000"/>
                    <a:lumOff val="25000"/>
                  </a:schemeClr>
                </a:solidFill>
              </a:rPr>
              <a:t>Flouri</a:t>
            </a:r>
            <a:r>
              <a:rPr lang="en-US" sz="4500" dirty="0" smtClean="0">
                <a:solidFill>
                  <a:schemeClr val="tx1">
                    <a:lumMod val="75000"/>
                    <a:lumOff val="25000"/>
                  </a:schemeClr>
                </a:solidFill>
              </a:rPr>
              <a:t> &amp; Buchanan, 2003). </a:t>
            </a:r>
          </a:p>
          <a:p>
            <a:endParaRPr lang="en-US" dirty="0"/>
          </a:p>
        </p:txBody>
      </p:sp>
      <p:cxnSp>
        <p:nvCxnSpPr>
          <p:cNvPr id="5" name="4 - Ευθεία γραμμή σύνδεσης"/>
          <p:cNvCxnSpPr/>
          <p:nvPr/>
        </p:nvCxnSpPr>
        <p:spPr>
          <a:xfrm>
            <a:off x="0" y="1196752"/>
            <a:ext cx="9144000" cy="0"/>
          </a:xfrm>
          <a:prstGeom prst="line">
            <a:avLst/>
          </a:prstGeom>
          <a:ln w="28575" cmpd="sng">
            <a:solidFill>
              <a:schemeClr val="accent1"/>
            </a:solidFill>
          </a:ln>
          <a:scene3d>
            <a:camera prst="orthographicFront"/>
            <a:lightRig rig="sunset" dir="t"/>
          </a:scene3d>
          <a:sp3d prstMaterial="metal"/>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sz="quarter" idx="1"/>
          </p:nvPr>
        </p:nvSpPr>
        <p:spPr/>
        <p:txBody>
          <a:bodyPr>
            <a:normAutofit fontScale="92500" lnSpcReduction="10000"/>
          </a:bodyPr>
          <a:lstStyle/>
          <a:p>
            <a:r>
              <a:rPr lang="el-GR" dirty="0" smtClean="0">
                <a:solidFill>
                  <a:schemeClr val="tx1">
                    <a:lumMod val="75000"/>
                    <a:lumOff val="25000"/>
                  </a:schemeClr>
                </a:solidFill>
              </a:rPr>
              <a:t>γ)</a:t>
            </a:r>
            <a:r>
              <a:rPr lang="el-GR" dirty="0" smtClean="0">
                <a:solidFill>
                  <a:srgbClr val="FF0000"/>
                </a:solidFill>
              </a:rPr>
              <a:t> </a:t>
            </a:r>
            <a:r>
              <a:rPr lang="el-GR" dirty="0" smtClean="0">
                <a:solidFill>
                  <a:srgbClr val="C00000"/>
                </a:solidFill>
              </a:rPr>
              <a:t>οικογενειακά συστήματα: </a:t>
            </a:r>
            <a:r>
              <a:rPr lang="el-GR" dirty="0" smtClean="0">
                <a:solidFill>
                  <a:schemeClr val="tx1">
                    <a:lumMod val="75000"/>
                    <a:lumOff val="25000"/>
                  </a:schemeClr>
                </a:solidFill>
              </a:rPr>
              <a:t>η συνοχή και η προσαρμοστικότητα καθώς και τρόποι επικοινωνίας σαφείς ή αμφίσημοι. Ασαφή όρια επικοινωνίας </a:t>
            </a:r>
            <a:r>
              <a:rPr lang="en-US" dirty="0" smtClean="0">
                <a:solidFill>
                  <a:schemeClr val="tx1">
                    <a:lumMod val="75000"/>
                    <a:lumOff val="25000"/>
                  </a:schemeClr>
                </a:solidFill>
              </a:rPr>
              <a:t>(</a:t>
            </a:r>
            <a:r>
              <a:rPr lang="en-US" dirty="0" err="1" smtClean="0">
                <a:solidFill>
                  <a:schemeClr val="tx1">
                    <a:lumMod val="75000"/>
                    <a:lumOff val="25000"/>
                  </a:schemeClr>
                </a:solidFill>
              </a:rPr>
              <a:t>Idsoe</a:t>
            </a:r>
            <a:r>
              <a:rPr lang="en-US" dirty="0" smtClean="0">
                <a:solidFill>
                  <a:schemeClr val="tx1">
                    <a:lumMod val="75000"/>
                    <a:lumOff val="25000"/>
                  </a:schemeClr>
                </a:solidFill>
              </a:rPr>
              <a:t>, Soli </a:t>
            </a:r>
            <a:r>
              <a:rPr lang="el-GR" dirty="0" smtClean="0">
                <a:solidFill>
                  <a:schemeClr val="tx1">
                    <a:lumMod val="75000"/>
                    <a:lumOff val="25000"/>
                  </a:schemeClr>
                </a:solidFill>
              </a:rPr>
              <a:t>&amp;</a:t>
            </a:r>
            <a:r>
              <a:rPr lang="en-US" dirty="0" smtClean="0">
                <a:solidFill>
                  <a:schemeClr val="tx1">
                    <a:lumMod val="75000"/>
                    <a:lumOff val="25000"/>
                  </a:schemeClr>
                </a:solidFill>
              </a:rPr>
              <a:t> </a:t>
            </a:r>
            <a:r>
              <a:rPr lang="en-US" dirty="0" err="1" smtClean="0">
                <a:solidFill>
                  <a:schemeClr val="tx1">
                    <a:lumMod val="75000"/>
                    <a:lumOff val="25000"/>
                  </a:schemeClr>
                </a:solidFill>
              </a:rPr>
              <a:t>Cosmovici</a:t>
            </a:r>
            <a:r>
              <a:rPr lang="el-GR" dirty="0" smtClean="0">
                <a:solidFill>
                  <a:schemeClr val="tx1">
                    <a:lumMod val="75000"/>
                    <a:lumOff val="25000"/>
                  </a:schemeClr>
                </a:solidFill>
              </a:rPr>
              <a:t> </a:t>
            </a:r>
            <a:r>
              <a:rPr lang="en-US" dirty="0" smtClean="0">
                <a:solidFill>
                  <a:schemeClr val="tx1">
                    <a:lumMod val="75000"/>
                    <a:lumOff val="25000"/>
                  </a:schemeClr>
                </a:solidFill>
              </a:rPr>
              <a:t>2008</a:t>
            </a:r>
            <a:r>
              <a:rPr lang="el-GR" dirty="0" smtClean="0">
                <a:solidFill>
                  <a:schemeClr val="tx1">
                    <a:lumMod val="75000"/>
                    <a:lumOff val="25000"/>
                  </a:schemeClr>
                </a:solidFill>
              </a:rPr>
              <a:t>,</a:t>
            </a:r>
            <a:r>
              <a:rPr lang="en-US" dirty="0" smtClean="0">
                <a:solidFill>
                  <a:schemeClr val="tx1">
                    <a:lumMod val="75000"/>
                    <a:lumOff val="25000"/>
                  </a:schemeClr>
                </a:solidFill>
              </a:rPr>
              <a:t> Olson, </a:t>
            </a:r>
            <a:r>
              <a:rPr lang="en-US" dirty="0" err="1" smtClean="0">
                <a:solidFill>
                  <a:schemeClr val="tx1">
                    <a:lumMod val="75000"/>
                    <a:lumOff val="25000"/>
                  </a:schemeClr>
                </a:solidFill>
              </a:rPr>
              <a:t>Sprenkle</a:t>
            </a:r>
            <a:r>
              <a:rPr lang="en-US" dirty="0" smtClean="0">
                <a:solidFill>
                  <a:schemeClr val="tx1">
                    <a:lumMod val="75000"/>
                    <a:lumOff val="25000"/>
                  </a:schemeClr>
                </a:solidFill>
              </a:rPr>
              <a:t> &amp; Russell 1979</a:t>
            </a:r>
            <a:r>
              <a:rPr lang="el-GR" dirty="0" smtClean="0">
                <a:solidFill>
                  <a:schemeClr val="tx1">
                    <a:lumMod val="75000"/>
                    <a:lumOff val="25000"/>
                  </a:schemeClr>
                </a:solidFill>
              </a:rPr>
              <a:t>,</a:t>
            </a:r>
            <a:r>
              <a:rPr lang="en-US" dirty="0" smtClean="0">
                <a:solidFill>
                  <a:schemeClr val="tx1">
                    <a:lumMod val="75000"/>
                    <a:lumOff val="25000"/>
                  </a:schemeClr>
                </a:solidFill>
              </a:rPr>
              <a:t> Olweus 1991).</a:t>
            </a:r>
          </a:p>
          <a:p>
            <a:pPr>
              <a:buNone/>
            </a:pPr>
            <a:r>
              <a:rPr lang="el-GR" dirty="0" smtClean="0"/>
              <a:t>	</a:t>
            </a:r>
            <a:r>
              <a:rPr lang="en-US" dirty="0" smtClean="0">
                <a:solidFill>
                  <a:schemeClr val="tx1">
                    <a:lumMod val="75000"/>
                    <a:lumOff val="25000"/>
                  </a:schemeClr>
                </a:solidFill>
              </a:rPr>
              <a:t>Rigby (1994)</a:t>
            </a:r>
            <a:r>
              <a:rPr lang="el-GR" dirty="0" smtClean="0">
                <a:solidFill>
                  <a:schemeClr val="tx1">
                    <a:lumMod val="75000"/>
                    <a:lumOff val="25000"/>
                  </a:schemeClr>
                </a:solidFill>
              </a:rPr>
              <a:t>:</a:t>
            </a:r>
            <a:r>
              <a:rPr lang="en-US" dirty="0" smtClean="0">
                <a:solidFill>
                  <a:schemeClr val="tx1">
                    <a:lumMod val="75000"/>
                    <a:lumOff val="25000"/>
                  </a:schemeClr>
                </a:solidFill>
              </a:rPr>
              <a:t> </a:t>
            </a:r>
            <a:r>
              <a:rPr lang="el-GR" dirty="0" smtClean="0">
                <a:solidFill>
                  <a:schemeClr val="tx1">
                    <a:lumMod val="75000"/>
                    <a:lumOff val="25000"/>
                  </a:schemeClr>
                </a:solidFill>
              </a:rPr>
              <a:t>η απουσία συναισθηματικής στήριξης και θετικής επικοινωνίας συσχετίσθηκε με εκφοβισμό σε </a:t>
            </a:r>
            <a:r>
              <a:rPr lang="en-US" dirty="0" smtClean="0">
                <a:solidFill>
                  <a:schemeClr val="tx1">
                    <a:lumMod val="75000"/>
                    <a:lumOff val="25000"/>
                  </a:schemeClr>
                </a:solidFill>
              </a:rPr>
              <a:t>856 </a:t>
            </a:r>
            <a:r>
              <a:rPr lang="el-GR" dirty="0" smtClean="0">
                <a:solidFill>
                  <a:schemeClr val="tx1">
                    <a:lumMod val="75000"/>
                    <a:lumOff val="25000"/>
                  </a:schemeClr>
                </a:solidFill>
              </a:rPr>
              <a:t>παιδιά.  </a:t>
            </a:r>
            <a:endParaRPr lang="en-US" dirty="0" smtClean="0">
              <a:solidFill>
                <a:schemeClr val="tx1">
                  <a:lumMod val="75000"/>
                  <a:lumOff val="25000"/>
                </a:schemeClr>
              </a:solidFill>
            </a:endParaRPr>
          </a:p>
          <a:p>
            <a:r>
              <a:rPr lang="el-GR" dirty="0" smtClean="0">
                <a:solidFill>
                  <a:schemeClr val="tx1">
                    <a:lumMod val="75000"/>
                    <a:lumOff val="25000"/>
                  </a:schemeClr>
                </a:solidFill>
              </a:rPr>
              <a:t>δ) </a:t>
            </a:r>
            <a:r>
              <a:rPr lang="el-GR" dirty="0" smtClean="0">
                <a:solidFill>
                  <a:srgbClr val="C00000"/>
                </a:solidFill>
              </a:rPr>
              <a:t>πρακτικές πειθαρχίας </a:t>
            </a:r>
            <a:r>
              <a:rPr lang="en-US" dirty="0" err="1" smtClean="0">
                <a:solidFill>
                  <a:schemeClr val="tx1">
                    <a:lumMod val="75000"/>
                    <a:lumOff val="25000"/>
                  </a:schemeClr>
                </a:solidFill>
              </a:rPr>
              <a:t>Baumrind</a:t>
            </a:r>
            <a:r>
              <a:rPr lang="el-GR" dirty="0" smtClean="0">
                <a:solidFill>
                  <a:schemeClr val="tx1">
                    <a:lumMod val="75000"/>
                    <a:lumOff val="25000"/>
                  </a:schemeClr>
                </a:solidFill>
              </a:rPr>
              <a:t> 1980, </a:t>
            </a:r>
            <a:r>
              <a:rPr lang="en-US" dirty="0" smtClean="0">
                <a:solidFill>
                  <a:schemeClr val="tx1">
                    <a:lumMod val="75000"/>
                    <a:lumOff val="25000"/>
                  </a:schemeClr>
                </a:solidFill>
              </a:rPr>
              <a:t>Olweus</a:t>
            </a:r>
            <a:r>
              <a:rPr lang="el-GR" dirty="0" smtClean="0">
                <a:solidFill>
                  <a:schemeClr val="tx1">
                    <a:lumMod val="75000"/>
                    <a:lumOff val="25000"/>
                  </a:schemeClr>
                </a:solidFill>
              </a:rPr>
              <a:t>1980. Εκφοβισμός σε γονείς με αυταρχικό στυλ (</a:t>
            </a:r>
            <a:r>
              <a:rPr lang="en-US" dirty="0" smtClean="0">
                <a:solidFill>
                  <a:schemeClr val="tx1">
                    <a:lumMod val="75000"/>
                    <a:lumOff val="25000"/>
                  </a:schemeClr>
                </a:solidFill>
              </a:rPr>
              <a:t>Manning</a:t>
            </a:r>
            <a:r>
              <a:rPr lang="el-GR" dirty="0" smtClean="0">
                <a:solidFill>
                  <a:schemeClr val="tx1">
                    <a:lumMod val="75000"/>
                    <a:lumOff val="25000"/>
                  </a:schemeClr>
                </a:solidFill>
              </a:rPr>
              <a:t>, </a:t>
            </a:r>
            <a:r>
              <a:rPr lang="en-US" dirty="0" smtClean="0">
                <a:solidFill>
                  <a:schemeClr val="tx1">
                    <a:lumMod val="75000"/>
                    <a:lumOff val="25000"/>
                  </a:schemeClr>
                </a:solidFill>
              </a:rPr>
              <a:t>Heron</a:t>
            </a:r>
            <a:r>
              <a:rPr lang="el-GR" dirty="0" smtClean="0">
                <a:solidFill>
                  <a:schemeClr val="tx1">
                    <a:lumMod val="75000"/>
                    <a:lumOff val="25000"/>
                  </a:schemeClr>
                </a:solidFill>
              </a:rPr>
              <a:t> &amp; </a:t>
            </a:r>
            <a:r>
              <a:rPr lang="en-US" dirty="0" smtClean="0">
                <a:solidFill>
                  <a:schemeClr val="tx1">
                    <a:lumMod val="75000"/>
                    <a:lumOff val="25000"/>
                  </a:schemeClr>
                </a:solidFill>
              </a:rPr>
              <a:t>Marshal</a:t>
            </a:r>
            <a:r>
              <a:rPr lang="el-GR" dirty="0" smtClean="0">
                <a:solidFill>
                  <a:schemeClr val="tx1">
                    <a:lumMod val="75000"/>
                    <a:lumOff val="25000"/>
                  </a:schemeClr>
                </a:solidFill>
              </a:rPr>
              <a:t> 1978, </a:t>
            </a:r>
            <a:r>
              <a:rPr lang="en-US" dirty="0" smtClean="0">
                <a:solidFill>
                  <a:schemeClr val="tx1">
                    <a:lumMod val="75000"/>
                    <a:lumOff val="25000"/>
                  </a:schemeClr>
                </a:solidFill>
              </a:rPr>
              <a:t>Olweus</a:t>
            </a:r>
            <a:r>
              <a:rPr lang="el-GR" dirty="0" smtClean="0">
                <a:solidFill>
                  <a:schemeClr val="tx1">
                    <a:lumMod val="75000"/>
                    <a:lumOff val="25000"/>
                  </a:schemeClr>
                </a:solidFill>
              </a:rPr>
              <a:t> 1995, </a:t>
            </a:r>
            <a:r>
              <a:rPr lang="en-US" dirty="0" smtClean="0">
                <a:solidFill>
                  <a:schemeClr val="tx1">
                    <a:lumMod val="75000"/>
                    <a:lumOff val="25000"/>
                  </a:schemeClr>
                </a:solidFill>
              </a:rPr>
              <a:t>Nation, </a:t>
            </a:r>
            <a:r>
              <a:rPr lang="en-US" dirty="0" err="1" smtClean="0">
                <a:solidFill>
                  <a:schemeClr val="tx1">
                    <a:lumMod val="75000"/>
                    <a:lumOff val="25000"/>
                  </a:schemeClr>
                </a:solidFill>
              </a:rPr>
              <a:t>Vieno</a:t>
            </a:r>
            <a:r>
              <a:rPr lang="en-US" dirty="0" smtClean="0">
                <a:solidFill>
                  <a:schemeClr val="tx1">
                    <a:lumMod val="75000"/>
                    <a:lumOff val="25000"/>
                  </a:schemeClr>
                </a:solidFill>
              </a:rPr>
              <a:t>, Perkins &amp; </a:t>
            </a:r>
            <a:r>
              <a:rPr lang="en-US" dirty="0" err="1" smtClean="0">
                <a:solidFill>
                  <a:schemeClr val="tx1">
                    <a:lumMod val="75000"/>
                    <a:lumOff val="25000"/>
                  </a:schemeClr>
                </a:solidFill>
              </a:rPr>
              <a:t>Santinello</a:t>
            </a:r>
            <a:r>
              <a:rPr lang="en-US" dirty="0" smtClean="0">
                <a:solidFill>
                  <a:schemeClr val="tx1">
                    <a:lumMod val="75000"/>
                    <a:lumOff val="25000"/>
                  </a:schemeClr>
                </a:solidFill>
              </a:rPr>
              <a:t>, 2007). </a:t>
            </a:r>
          </a:p>
          <a:p>
            <a:endParaRPr lang="en-US" dirty="0"/>
          </a:p>
        </p:txBody>
      </p:sp>
      <p:sp>
        <p:nvSpPr>
          <p:cNvPr id="4" name="1 - Τίτλος"/>
          <p:cNvSpPr>
            <a:spLocks noGrp="1"/>
          </p:cNvSpPr>
          <p:nvPr>
            <p:ph type="title"/>
          </p:nvPr>
        </p:nvSpPr>
        <p:spPr>
          <a:xfrm>
            <a:off x="899592" y="0"/>
            <a:ext cx="7772400" cy="1143000"/>
          </a:xfrm>
        </p:spPr>
        <p:txBody>
          <a:bodyPr>
            <a:normAutofit/>
          </a:bodyPr>
          <a:lstStyle/>
          <a:p>
            <a:r>
              <a:rPr lang="el-GR" sz="3600" dirty="0" smtClean="0"/>
              <a:t>Θεωρητικά μοντέλα </a:t>
            </a:r>
            <a:endParaRPr lang="en-US" sz="3600" dirty="0"/>
          </a:p>
        </p:txBody>
      </p:sp>
      <p:cxnSp>
        <p:nvCxnSpPr>
          <p:cNvPr id="5" name="4 - Ευθεία γραμμή σύνδεσης"/>
          <p:cNvCxnSpPr/>
          <p:nvPr/>
        </p:nvCxnSpPr>
        <p:spPr>
          <a:xfrm>
            <a:off x="0" y="1196752"/>
            <a:ext cx="9144000" cy="0"/>
          </a:xfrm>
          <a:prstGeom prst="line">
            <a:avLst/>
          </a:prstGeom>
          <a:ln w="28575" cmpd="sng">
            <a:solidFill>
              <a:schemeClr val="accent1"/>
            </a:solidFill>
          </a:ln>
          <a:scene3d>
            <a:camera prst="orthographicFront"/>
            <a:lightRig rig="sunset" dir="t"/>
          </a:scene3d>
          <a:sp3d prstMaterial="metal"/>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899592" y="260648"/>
            <a:ext cx="7772400" cy="1143000"/>
          </a:xfrm>
        </p:spPr>
        <p:txBody>
          <a:bodyPr>
            <a:normAutofit/>
          </a:bodyPr>
          <a:lstStyle/>
          <a:p>
            <a:r>
              <a:rPr lang="el-GR" sz="3600" dirty="0" smtClean="0"/>
              <a:t>Στις έρευνες με γονείς:</a:t>
            </a:r>
            <a:endParaRPr lang="el-GR" sz="3600" dirty="0"/>
          </a:p>
        </p:txBody>
      </p:sp>
      <p:sp>
        <p:nvSpPr>
          <p:cNvPr id="3" name="2 - Θέση περιεχομένου"/>
          <p:cNvSpPr>
            <a:spLocks noGrp="1"/>
          </p:cNvSpPr>
          <p:nvPr>
            <p:ph sz="quarter" idx="1"/>
          </p:nvPr>
        </p:nvSpPr>
        <p:spPr>
          <a:xfrm>
            <a:off x="899592" y="1700808"/>
            <a:ext cx="7772400" cy="4572000"/>
          </a:xfrm>
        </p:spPr>
        <p:txBody>
          <a:bodyPr/>
          <a:lstStyle/>
          <a:p>
            <a:r>
              <a:rPr lang="el-GR" sz="2400" dirty="0" smtClean="0"/>
              <a:t>μελέτη των τρόπων με τους οποίους  ο δεσμός, τα </a:t>
            </a:r>
            <a:r>
              <a:rPr lang="el-GR" sz="2400" dirty="0" err="1" smtClean="0"/>
              <a:t>γονεϊκά</a:t>
            </a:r>
            <a:r>
              <a:rPr lang="el-GR" sz="2400" dirty="0" smtClean="0"/>
              <a:t> στυλ και οι γονεϊκές πρακτικές </a:t>
            </a:r>
            <a:r>
              <a:rPr lang="el-GR" sz="2400" dirty="0" smtClean="0">
                <a:ea typeface="Calibri"/>
              </a:rPr>
              <a:t>επιδρούν στις εμπειρίες των παιδιών από τον εκφοβισμό και τη θυματοποίηση</a:t>
            </a:r>
          </a:p>
          <a:p>
            <a:r>
              <a:rPr lang="el-GR" sz="2400" dirty="0" smtClean="0">
                <a:ea typeface="Calibri"/>
              </a:rPr>
              <a:t>γονείς: πληροφοριοδότες για την ψυχική υγεία των παιδιών τους και για την ανάμειξή τους σε περιστατικά εκφοβισμού.  </a:t>
            </a:r>
          </a:p>
          <a:p>
            <a:r>
              <a:rPr lang="el-GR" sz="2400" dirty="0" smtClean="0">
                <a:ea typeface="Calibri"/>
              </a:rPr>
              <a:t>ελάχιστες οι έρευνες που εστιάζουν στις στρατηγικές των γονιών και τους τρόπους με τους οποίους εκείνοι αντιλαμβάνονται το φαινόμενο</a:t>
            </a:r>
            <a:endParaRPr lang="el-GR" sz="2400" dirty="0"/>
          </a:p>
        </p:txBody>
      </p:sp>
      <p:cxnSp>
        <p:nvCxnSpPr>
          <p:cNvPr id="4" name="3 - Ευθεία γραμμή σύνδεσης"/>
          <p:cNvCxnSpPr/>
          <p:nvPr/>
        </p:nvCxnSpPr>
        <p:spPr>
          <a:xfrm>
            <a:off x="0" y="1484784"/>
            <a:ext cx="9144000" cy="0"/>
          </a:xfrm>
          <a:prstGeom prst="line">
            <a:avLst/>
          </a:prstGeom>
          <a:ln w="28575" cmpd="sng">
            <a:solidFill>
              <a:schemeClr val="accent1"/>
            </a:solidFill>
          </a:ln>
          <a:scene3d>
            <a:camera prst="orthographicFront"/>
            <a:lightRig rig="sunset" dir="t"/>
          </a:scene3d>
          <a:sp3d prstMaterial="metal"/>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Πλαίσιο της παρούσας μελέτης </a:t>
            </a:r>
            <a:endParaRPr lang="en-US" dirty="0"/>
          </a:p>
        </p:txBody>
      </p:sp>
      <p:sp>
        <p:nvSpPr>
          <p:cNvPr id="3" name="2 - Θέση περιεχομένου"/>
          <p:cNvSpPr>
            <a:spLocks noGrp="1"/>
          </p:cNvSpPr>
          <p:nvPr>
            <p:ph sz="quarter" idx="1"/>
          </p:nvPr>
        </p:nvSpPr>
        <p:spPr>
          <a:xfrm>
            <a:off x="827584" y="2060848"/>
            <a:ext cx="7772400" cy="4032448"/>
          </a:xfrm>
        </p:spPr>
        <p:txBody>
          <a:bodyPr/>
          <a:lstStyle/>
          <a:p>
            <a:r>
              <a:rPr lang="el-GR" dirty="0" smtClean="0">
                <a:solidFill>
                  <a:schemeClr val="tx1">
                    <a:lumMod val="75000"/>
                    <a:lumOff val="25000"/>
                  </a:schemeClr>
                </a:solidFill>
              </a:rPr>
              <a:t>Διαδικασία συλλογής δεδομένων:</a:t>
            </a:r>
          </a:p>
          <a:p>
            <a:pPr>
              <a:buNone/>
            </a:pPr>
            <a:r>
              <a:rPr lang="el-GR" dirty="0" smtClean="0">
                <a:solidFill>
                  <a:schemeClr val="tx1">
                    <a:lumMod val="75000"/>
                    <a:lumOff val="25000"/>
                  </a:schemeClr>
                </a:solidFill>
              </a:rPr>
              <a:t>	- Ποιοτική διεργασία με συνεντεύξεις γονέων (για δομή ερωτηματολογίου)</a:t>
            </a:r>
          </a:p>
          <a:p>
            <a:pPr>
              <a:buNone/>
            </a:pPr>
            <a:r>
              <a:rPr lang="el-GR" dirty="0" smtClean="0"/>
              <a:t>	</a:t>
            </a:r>
            <a:r>
              <a:rPr lang="el-GR" dirty="0" smtClean="0">
                <a:solidFill>
                  <a:schemeClr val="tx1">
                    <a:lumMod val="75000"/>
                    <a:lumOff val="25000"/>
                  </a:schemeClr>
                </a:solidFill>
              </a:rPr>
              <a:t>- Ερωτηματολόγια (</a:t>
            </a:r>
            <a:r>
              <a:rPr lang="en-US" dirty="0" smtClean="0">
                <a:solidFill>
                  <a:schemeClr val="tx1">
                    <a:lumMod val="75000"/>
                    <a:lumOff val="25000"/>
                  </a:schemeClr>
                </a:solidFill>
              </a:rPr>
              <a:t>Olweus</a:t>
            </a:r>
            <a:r>
              <a:rPr lang="el-GR" dirty="0" smtClean="0">
                <a:solidFill>
                  <a:schemeClr val="tx1">
                    <a:lumMod val="75000"/>
                    <a:lumOff val="25000"/>
                  </a:schemeClr>
                </a:solidFill>
              </a:rPr>
              <a:t> 1996, </a:t>
            </a:r>
            <a:r>
              <a:rPr lang="en-US" dirty="0" smtClean="0">
                <a:solidFill>
                  <a:schemeClr val="tx1">
                    <a:lumMod val="75000"/>
                    <a:lumOff val="25000"/>
                  </a:schemeClr>
                </a:solidFill>
              </a:rPr>
              <a:t>Goodman</a:t>
            </a:r>
            <a:r>
              <a:rPr lang="el-GR" dirty="0" smtClean="0">
                <a:solidFill>
                  <a:schemeClr val="tx1">
                    <a:lumMod val="75000"/>
                    <a:lumOff val="25000"/>
                  </a:schemeClr>
                </a:solidFill>
              </a:rPr>
              <a:t> 1998)</a:t>
            </a:r>
          </a:p>
          <a:p>
            <a:r>
              <a:rPr lang="el-GR" dirty="0" smtClean="0">
                <a:solidFill>
                  <a:schemeClr val="tx1">
                    <a:lumMod val="75000"/>
                    <a:lumOff val="25000"/>
                  </a:schemeClr>
                </a:solidFill>
              </a:rPr>
              <a:t>Δείγμα : 1127 γονείς των οποίων τα παιδιά φοιτούσαν σε 14 δημόσια δημοτικά σχολεία της Θεσσαλονίκης και άλλων 6 επαρχιακών πόλεων της Μακεδονίας</a:t>
            </a:r>
          </a:p>
          <a:p>
            <a:pPr>
              <a:buNone/>
            </a:pPr>
            <a:r>
              <a:rPr lang="el-GR" dirty="0" smtClean="0">
                <a:solidFill>
                  <a:schemeClr val="tx1">
                    <a:lumMod val="75000"/>
                    <a:lumOff val="25000"/>
                  </a:schemeClr>
                </a:solidFill>
              </a:rPr>
              <a:t>	(συμμετοχή 67,5%)</a:t>
            </a:r>
          </a:p>
        </p:txBody>
      </p:sp>
      <p:cxnSp>
        <p:nvCxnSpPr>
          <p:cNvPr id="4" name="3 - Ευθεία γραμμή σύνδεσης"/>
          <p:cNvCxnSpPr/>
          <p:nvPr/>
        </p:nvCxnSpPr>
        <p:spPr>
          <a:xfrm>
            <a:off x="0" y="1556792"/>
            <a:ext cx="9144000" cy="0"/>
          </a:xfrm>
          <a:prstGeom prst="line">
            <a:avLst/>
          </a:prstGeom>
          <a:ln w="28575" cmpd="sng">
            <a:solidFill>
              <a:schemeClr val="accent1"/>
            </a:solidFill>
          </a:ln>
          <a:scene3d>
            <a:camera prst="orthographicFront"/>
            <a:lightRig rig="sunset" dir="t"/>
          </a:scene3d>
          <a:sp3d prstMaterial="metal"/>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683568" y="0"/>
            <a:ext cx="7772400" cy="994122"/>
          </a:xfrm>
        </p:spPr>
        <p:txBody>
          <a:bodyPr/>
          <a:lstStyle/>
          <a:p>
            <a:r>
              <a:rPr lang="el-GR" dirty="0" smtClean="0"/>
              <a:t>Πλαίσιο της μελέτης </a:t>
            </a:r>
            <a:endParaRPr lang="el-GR" dirty="0"/>
          </a:p>
        </p:txBody>
      </p:sp>
      <p:sp>
        <p:nvSpPr>
          <p:cNvPr id="3" name="2 - Θέση περιεχομένου"/>
          <p:cNvSpPr>
            <a:spLocks noGrp="1"/>
          </p:cNvSpPr>
          <p:nvPr>
            <p:ph sz="quarter" idx="1"/>
          </p:nvPr>
        </p:nvSpPr>
        <p:spPr>
          <a:xfrm>
            <a:off x="683568" y="1268760"/>
            <a:ext cx="7772400" cy="5256584"/>
          </a:xfrm>
        </p:spPr>
        <p:txBody>
          <a:bodyPr/>
          <a:lstStyle/>
          <a:p>
            <a:r>
              <a:rPr lang="el-GR" dirty="0" smtClean="0">
                <a:solidFill>
                  <a:schemeClr val="tx1">
                    <a:lumMod val="75000"/>
                    <a:lumOff val="25000"/>
                  </a:schemeClr>
                </a:solidFill>
              </a:rPr>
              <a:t>Άξονες ερωτηματολογίου:</a:t>
            </a:r>
          </a:p>
          <a:p>
            <a:pPr>
              <a:buFont typeface="Wingdings" pitchFamily="2" charset="2"/>
              <a:buChar char="Ø"/>
            </a:pPr>
            <a:r>
              <a:rPr lang="el-GR" sz="1800" dirty="0" smtClean="0">
                <a:solidFill>
                  <a:schemeClr val="tx1">
                    <a:lumMod val="75000"/>
                    <a:lumOff val="25000"/>
                  </a:schemeClr>
                </a:solidFill>
              </a:rPr>
              <a:t>1</a:t>
            </a:r>
            <a:r>
              <a:rPr lang="el-GR" sz="1800" baseline="30000" dirty="0" smtClean="0">
                <a:solidFill>
                  <a:schemeClr val="tx1">
                    <a:lumMod val="75000"/>
                    <a:lumOff val="25000"/>
                  </a:schemeClr>
                </a:solidFill>
              </a:rPr>
              <a:t>η</a:t>
            </a:r>
            <a:r>
              <a:rPr lang="el-GR" sz="1800" dirty="0" smtClean="0">
                <a:solidFill>
                  <a:schemeClr val="tx1">
                    <a:lumMod val="75000"/>
                    <a:lumOff val="25000"/>
                  </a:schemeClr>
                </a:solidFill>
              </a:rPr>
              <a:t>  ενότητα: δημογραφικές ερωτήσεις  </a:t>
            </a:r>
          </a:p>
          <a:p>
            <a:pPr>
              <a:buFont typeface="Wingdings" pitchFamily="2" charset="2"/>
              <a:buChar char="Ø"/>
            </a:pPr>
            <a:r>
              <a:rPr lang="el-GR" sz="1800" dirty="0" smtClean="0">
                <a:solidFill>
                  <a:schemeClr val="tx1">
                    <a:lumMod val="75000"/>
                    <a:lumOff val="25000"/>
                  </a:schemeClr>
                </a:solidFill>
              </a:rPr>
              <a:t>2</a:t>
            </a:r>
            <a:r>
              <a:rPr lang="el-GR" sz="1800" baseline="30000" dirty="0" smtClean="0">
                <a:solidFill>
                  <a:schemeClr val="tx1">
                    <a:lumMod val="75000"/>
                    <a:lumOff val="25000"/>
                  </a:schemeClr>
                </a:solidFill>
              </a:rPr>
              <a:t>η</a:t>
            </a:r>
            <a:r>
              <a:rPr lang="el-GR" sz="1800" dirty="0" smtClean="0">
                <a:solidFill>
                  <a:schemeClr val="tx1">
                    <a:lumMod val="75000"/>
                    <a:lumOff val="25000"/>
                  </a:schemeClr>
                </a:solidFill>
              </a:rPr>
              <a:t> ενότητα: συλλογή δεδομένων για</a:t>
            </a:r>
          </a:p>
          <a:p>
            <a:pPr>
              <a:buNone/>
            </a:pPr>
            <a:r>
              <a:rPr lang="el-GR" sz="1800" dirty="0" smtClean="0">
                <a:solidFill>
                  <a:schemeClr val="tx1">
                    <a:lumMod val="75000"/>
                    <a:lumOff val="25000"/>
                  </a:schemeClr>
                </a:solidFill>
              </a:rPr>
              <a:t>-  τις εμπειρίες των παιδιών από τον σχολικό εκφοβισμό</a:t>
            </a:r>
          </a:p>
          <a:p>
            <a:pPr>
              <a:buNone/>
            </a:pPr>
            <a:r>
              <a:rPr lang="el-GR" sz="1800" dirty="0" smtClean="0">
                <a:solidFill>
                  <a:schemeClr val="tx1">
                    <a:lumMod val="75000"/>
                    <a:lumOff val="25000"/>
                  </a:schemeClr>
                </a:solidFill>
              </a:rPr>
              <a:t>-  τις στρατηγικές που υιοθετούν τα παιδιά που εκφοβίζονται και οι παρατηρητές. </a:t>
            </a:r>
          </a:p>
          <a:p>
            <a:pPr>
              <a:buNone/>
            </a:pPr>
            <a:r>
              <a:rPr lang="el-GR" sz="1800" dirty="0" smtClean="0">
                <a:solidFill>
                  <a:schemeClr val="tx1">
                    <a:lumMod val="75000"/>
                    <a:lumOff val="25000"/>
                  </a:schemeClr>
                </a:solidFill>
              </a:rPr>
              <a:t>- ο βαθμός στον οποίο αρέσει στα παιδιά το σχολείο</a:t>
            </a:r>
          </a:p>
          <a:p>
            <a:pPr>
              <a:buFont typeface="Wingdings" pitchFamily="2" charset="2"/>
              <a:buChar char="Ø"/>
            </a:pPr>
            <a:r>
              <a:rPr lang="el-GR" sz="1800" dirty="0" smtClean="0">
                <a:solidFill>
                  <a:schemeClr val="tx1">
                    <a:lumMod val="75000"/>
                    <a:lumOff val="25000"/>
                  </a:schemeClr>
                </a:solidFill>
              </a:rPr>
              <a:t>3η ενότητα: συλλογή δεδομένων για:</a:t>
            </a:r>
          </a:p>
          <a:p>
            <a:pPr>
              <a:buNone/>
            </a:pPr>
            <a:r>
              <a:rPr lang="el-GR" sz="1800" dirty="0" smtClean="0">
                <a:solidFill>
                  <a:schemeClr val="tx1">
                    <a:lumMod val="75000"/>
                    <a:lumOff val="25000"/>
                  </a:schemeClr>
                </a:solidFill>
              </a:rPr>
              <a:t>	- τις απόψεις των γονέων για τις στρατηγικές που θα έπρεπε να υιοθετούν τα παιδιά που εκφοβίζονται,  </a:t>
            </a:r>
          </a:p>
          <a:p>
            <a:pPr>
              <a:buNone/>
            </a:pPr>
            <a:r>
              <a:rPr lang="el-GR" sz="1800" dirty="0" smtClean="0">
                <a:solidFill>
                  <a:schemeClr val="tx1">
                    <a:lumMod val="75000"/>
                    <a:lumOff val="25000"/>
                  </a:schemeClr>
                </a:solidFill>
              </a:rPr>
              <a:t>	- τις στρατηγικές που θα υιοθετούσαν οι ίδιοι σε περίπτωση που: </a:t>
            </a:r>
          </a:p>
          <a:p>
            <a:pPr>
              <a:buNone/>
            </a:pPr>
            <a:r>
              <a:rPr lang="el-GR" sz="1800" dirty="0" smtClean="0">
                <a:solidFill>
                  <a:schemeClr val="tx1">
                    <a:lumMod val="75000"/>
                    <a:lumOff val="25000"/>
                  </a:schemeClr>
                </a:solidFill>
              </a:rPr>
              <a:t>	Α. τα παιδιά τους εκφοβίζονταν και σε περίπτωση που</a:t>
            </a:r>
          </a:p>
          <a:p>
            <a:pPr>
              <a:buNone/>
            </a:pPr>
            <a:r>
              <a:rPr lang="el-GR" sz="1800" dirty="0" smtClean="0">
                <a:solidFill>
                  <a:schemeClr val="tx1">
                    <a:lumMod val="75000"/>
                    <a:lumOff val="25000"/>
                  </a:schemeClr>
                </a:solidFill>
              </a:rPr>
              <a:t>	Β. τα παιδιά τους εκφόβιζαν άλλα παιδιά</a:t>
            </a:r>
          </a:p>
          <a:p>
            <a:pPr>
              <a:buNone/>
            </a:pPr>
            <a:r>
              <a:rPr lang="el-GR" sz="1800" dirty="0" smtClean="0">
                <a:solidFill>
                  <a:schemeClr val="tx1">
                    <a:lumMod val="75000"/>
                    <a:lumOff val="25000"/>
                  </a:schemeClr>
                </a:solidFill>
              </a:rPr>
              <a:t>	- τις στρατηγικές που πιστεύουν πως θα έπρεπε να υιοθετούν οι εκπαιδευτικοί για την αντιμετώπιση περιστατικών εκφοβισμού   </a:t>
            </a:r>
          </a:p>
          <a:p>
            <a:pPr>
              <a:buNone/>
            </a:pPr>
            <a:endParaRPr lang="el-GR" dirty="0"/>
          </a:p>
        </p:txBody>
      </p:sp>
      <p:cxnSp>
        <p:nvCxnSpPr>
          <p:cNvPr id="4" name="3 - Ευθεία γραμμή σύνδεσης"/>
          <p:cNvCxnSpPr/>
          <p:nvPr/>
        </p:nvCxnSpPr>
        <p:spPr>
          <a:xfrm>
            <a:off x="0" y="1124744"/>
            <a:ext cx="9144000" cy="0"/>
          </a:xfrm>
          <a:prstGeom prst="line">
            <a:avLst/>
          </a:prstGeom>
          <a:ln w="28575" cmpd="sng">
            <a:solidFill>
              <a:schemeClr val="accent1"/>
            </a:solidFill>
          </a:ln>
          <a:scene3d>
            <a:camera prst="orthographicFront"/>
            <a:lightRig rig="sunset" dir="t"/>
          </a:scene3d>
          <a:sp3d prstMaterial="metal"/>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Πλαίσιο της μελέτης </a:t>
            </a:r>
            <a:endParaRPr lang="el-GR" dirty="0"/>
          </a:p>
        </p:txBody>
      </p:sp>
      <p:sp>
        <p:nvSpPr>
          <p:cNvPr id="3" name="2 - Θέση περιεχομένου"/>
          <p:cNvSpPr>
            <a:spLocks noGrp="1"/>
          </p:cNvSpPr>
          <p:nvPr>
            <p:ph sz="quarter" idx="1"/>
          </p:nvPr>
        </p:nvSpPr>
        <p:spPr>
          <a:xfrm>
            <a:off x="755576" y="1700808"/>
            <a:ext cx="7772400" cy="3168352"/>
          </a:xfrm>
        </p:spPr>
        <p:txBody>
          <a:bodyPr/>
          <a:lstStyle/>
          <a:p>
            <a:r>
              <a:rPr lang="el-GR" dirty="0" smtClean="0">
                <a:solidFill>
                  <a:schemeClr val="tx1">
                    <a:lumMod val="75000"/>
                    <a:lumOff val="25000"/>
                  </a:schemeClr>
                </a:solidFill>
              </a:rPr>
              <a:t>Άξονες ερωτηματολογίου:</a:t>
            </a:r>
          </a:p>
          <a:p>
            <a:pPr>
              <a:buNone/>
            </a:pPr>
            <a:endParaRPr lang="el-GR" dirty="0" smtClean="0"/>
          </a:p>
          <a:p>
            <a:pPr>
              <a:buFont typeface="Wingdings" pitchFamily="2" charset="2"/>
              <a:buChar char="Ø"/>
            </a:pPr>
            <a:r>
              <a:rPr lang="el-GR" sz="2000" dirty="0" smtClean="0">
                <a:solidFill>
                  <a:schemeClr val="tx1">
                    <a:lumMod val="75000"/>
                    <a:lumOff val="25000"/>
                  </a:schemeClr>
                </a:solidFill>
              </a:rPr>
              <a:t>4</a:t>
            </a:r>
            <a:r>
              <a:rPr lang="el-GR" sz="2000" baseline="30000" dirty="0" smtClean="0">
                <a:solidFill>
                  <a:schemeClr val="tx1">
                    <a:lumMod val="75000"/>
                    <a:lumOff val="25000"/>
                  </a:schemeClr>
                </a:solidFill>
              </a:rPr>
              <a:t>η</a:t>
            </a:r>
            <a:r>
              <a:rPr lang="el-GR" sz="2000" dirty="0" smtClean="0">
                <a:solidFill>
                  <a:schemeClr val="tx1">
                    <a:lumMod val="75000"/>
                    <a:lumOff val="25000"/>
                  </a:schemeClr>
                </a:solidFill>
              </a:rPr>
              <a:t> ενότητα: γενικές αντιλήψεις των γονέων γύρω από τον σχολικό εκφοβισμό </a:t>
            </a:r>
          </a:p>
          <a:p>
            <a:pPr>
              <a:buFont typeface="Wingdings" pitchFamily="2" charset="2"/>
              <a:buChar char="Ø"/>
            </a:pPr>
            <a:r>
              <a:rPr lang="el-GR" sz="2000" dirty="0" smtClean="0">
                <a:solidFill>
                  <a:schemeClr val="tx1">
                    <a:lumMod val="75000"/>
                    <a:lumOff val="25000"/>
                  </a:schemeClr>
                </a:solidFill>
              </a:rPr>
              <a:t>5</a:t>
            </a:r>
            <a:r>
              <a:rPr lang="el-GR" sz="2000" baseline="30000" dirty="0" smtClean="0">
                <a:solidFill>
                  <a:schemeClr val="tx1">
                    <a:lumMod val="75000"/>
                    <a:lumOff val="25000"/>
                  </a:schemeClr>
                </a:solidFill>
              </a:rPr>
              <a:t>η</a:t>
            </a:r>
            <a:r>
              <a:rPr lang="el-GR" sz="2000" dirty="0" smtClean="0">
                <a:solidFill>
                  <a:schemeClr val="tx1">
                    <a:lumMod val="75000"/>
                    <a:lumOff val="25000"/>
                  </a:schemeClr>
                </a:solidFill>
              </a:rPr>
              <a:t> ενότητα: πρακτικές ανατροφής των γονιών  </a:t>
            </a:r>
          </a:p>
          <a:p>
            <a:pPr>
              <a:buFont typeface="Wingdings" pitchFamily="2" charset="2"/>
              <a:buChar char="Ø"/>
            </a:pPr>
            <a:r>
              <a:rPr lang="el-GR" sz="2000" dirty="0" smtClean="0">
                <a:solidFill>
                  <a:schemeClr val="tx1">
                    <a:lumMod val="75000"/>
                    <a:lumOff val="25000"/>
                  </a:schemeClr>
                </a:solidFill>
              </a:rPr>
              <a:t>6</a:t>
            </a:r>
            <a:r>
              <a:rPr lang="el-GR" sz="2000" baseline="30000" dirty="0" smtClean="0">
                <a:solidFill>
                  <a:schemeClr val="tx1">
                    <a:lumMod val="75000"/>
                    <a:lumOff val="25000"/>
                  </a:schemeClr>
                </a:solidFill>
              </a:rPr>
              <a:t>η</a:t>
            </a:r>
            <a:r>
              <a:rPr lang="el-GR" sz="2000" dirty="0" smtClean="0">
                <a:solidFill>
                  <a:schemeClr val="tx1">
                    <a:lumMod val="75000"/>
                    <a:lumOff val="25000"/>
                  </a:schemeClr>
                </a:solidFill>
              </a:rPr>
              <a:t> ενότητα:  ερωτηματολόγιο Δυνατοτήτων και Δυσκολιών των παιδιών (</a:t>
            </a:r>
            <a:r>
              <a:rPr lang="en-US" sz="2000" dirty="0" smtClean="0">
                <a:solidFill>
                  <a:schemeClr val="tx1">
                    <a:lumMod val="75000"/>
                    <a:lumOff val="25000"/>
                  </a:schemeClr>
                </a:solidFill>
              </a:rPr>
              <a:t>Strengths and Difficulties Questionnaire SDQ</a:t>
            </a:r>
            <a:r>
              <a:rPr lang="el-GR" sz="2000" dirty="0" smtClean="0">
                <a:solidFill>
                  <a:schemeClr val="tx1">
                    <a:lumMod val="75000"/>
                    <a:lumOff val="25000"/>
                  </a:schemeClr>
                </a:solidFill>
              </a:rPr>
              <a:t>)  </a:t>
            </a:r>
          </a:p>
          <a:p>
            <a:endParaRPr lang="el-GR" dirty="0"/>
          </a:p>
        </p:txBody>
      </p:sp>
      <p:cxnSp>
        <p:nvCxnSpPr>
          <p:cNvPr id="4" name="3 - Ευθεία γραμμή σύνδεσης"/>
          <p:cNvCxnSpPr/>
          <p:nvPr/>
        </p:nvCxnSpPr>
        <p:spPr>
          <a:xfrm>
            <a:off x="0" y="1484784"/>
            <a:ext cx="9144000" cy="0"/>
          </a:xfrm>
          <a:prstGeom prst="line">
            <a:avLst/>
          </a:prstGeom>
          <a:ln w="28575" cmpd="sng">
            <a:solidFill>
              <a:schemeClr val="accent1"/>
            </a:solidFill>
          </a:ln>
          <a:scene3d>
            <a:camera prst="orthographicFront"/>
            <a:lightRig rig="sunset" dir="t"/>
          </a:scene3d>
          <a:sp3d prstMaterial="metal"/>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914400" y="274638"/>
            <a:ext cx="7772400" cy="778098"/>
          </a:xfrm>
        </p:spPr>
        <p:txBody>
          <a:bodyPr/>
          <a:lstStyle/>
          <a:p>
            <a:r>
              <a:rPr lang="el-GR" dirty="0" smtClean="0"/>
              <a:t>Πλαίσιο της μελέτης </a:t>
            </a:r>
            <a:endParaRPr lang="el-GR" dirty="0"/>
          </a:p>
        </p:txBody>
      </p:sp>
      <p:sp>
        <p:nvSpPr>
          <p:cNvPr id="3" name="2 - Θέση περιεχομένου"/>
          <p:cNvSpPr>
            <a:spLocks noGrp="1"/>
          </p:cNvSpPr>
          <p:nvPr>
            <p:ph sz="quarter" idx="1"/>
          </p:nvPr>
        </p:nvSpPr>
        <p:spPr>
          <a:xfrm>
            <a:off x="611560" y="1196752"/>
            <a:ext cx="7772400" cy="4968552"/>
          </a:xfrm>
        </p:spPr>
        <p:txBody>
          <a:bodyPr>
            <a:normAutofit lnSpcReduction="10000"/>
          </a:bodyPr>
          <a:lstStyle/>
          <a:p>
            <a:r>
              <a:rPr lang="el-GR" dirty="0" smtClean="0">
                <a:solidFill>
                  <a:schemeClr val="tx1">
                    <a:lumMod val="75000"/>
                    <a:lumOff val="25000"/>
                  </a:schemeClr>
                </a:solidFill>
              </a:rPr>
              <a:t>Στόχος της σημερινής παρουσίασης: </a:t>
            </a:r>
          </a:p>
          <a:p>
            <a:pPr>
              <a:buFont typeface="Wingdings" pitchFamily="2" charset="2"/>
              <a:buChar char="Ø"/>
            </a:pPr>
            <a:r>
              <a:rPr lang="el-GR" sz="2000" dirty="0" smtClean="0">
                <a:solidFill>
                  <a:schemeClr val="tx1">
                    <a:lumMod val="75000"/>
                    <a:lumOff val="25000"/>
                  </a:schemeClr>
                </a:solidFill>
              </a:rPr>
              <a:t>Περιγραφικά στοιχεία για: 	</a:t>
            </a:r>
          </a:p>
          <a:p>
            <a:pPr>
              <a:buFont typeface="Wingdings" pitchFamily="2" charset="2"/>
              <a:buChar char="§"/>
            </a:pPr>
            <a:r>
              <a:rPr lang="el-GR" sz="2000" dirty="0" smtClean="0">
                <a:solidFill>
                  <a:schemeClr val="tx1">
                    <a:lumMod val="75000"/>
                    <a:lumOff val="25000"/>
                  </a:schemeClr>
                </a:solidFill>
              </a:rPr>
              <a:t>τις πρακτικές ανατροφής  </a:t>
            </a:r>
          </a:p>
          <a:p>
            <a:pPr>
              <a:buFont typeface="Wingdings" pitchFamily="2" charset="2"/>
              <a:buChar char="§"/>
            </a:pPr>
            <a:r>
              <a:rPr lang="el-GR" sz="2000" dirty="0" smtClean="0">
                <a:solidFill>
                  <a:schemeClr val="tx1">
                    <a:lumMod val="75000"/>
                    <a:lumOff val="25000"/>
                  </a:schemeClr>
                </a:solidFill>
              </a:rPr>
              <a:t> και για τις εξής κατηγορίες στρατηγικών: </a:t>
            </a:r>
          </a:p>
          <a:p>
            <a:pPr>
              <a:buNone/>
            </a:pPr>
            <a:r>
              <a:rPr lang="el-GR" sz="2000" dirty="0" smtClean="0">
                <a:solidFill>
                  <a:schemeClr val="tx1">
                    <a:lumMod val="75000"/>
                    <a:lumOff val="25000"/>
                  </a:schemeClr>
                </a:solidFill>
              </a:rPr>
              <a:t>- Τι κάνει συνήθως το παιδί, όταν εκφοβίζεται στο σχολείο  </a:t>
            </a:r>
          </a:p>
          <a:p>
            <a:pPr>
              <a:buNone/>
            </a:pPr>
            <a:r>
              <a:rPr lang="el-GR" sz="2000" dirty="0" smtClean="0">
                <a:solidFill>
                  <a:schemeClr val="tx1">
                    <a:lumMod val="75000"/>
                    <a:lumOff val="25000"/>
                  </a:schemeClr>
                </a:solidFill>
              </a:rPr>
              <a:t>- Ποιους τρόπους  αντιμετώπισης θα πρότειναν οι γονείς σε ένα παιδί που εκφοβίζεται</a:t>
            </a:r>
          </a:p>
          <a:p>
            <a:pPr>
              <a:buNone/>
            </a:pPr>
            <a:r>
              <a:rPr lang="el-GR" sz="2000" dirty="0" smtClean="0">
                <a:solidFill>
                  <a:schemeClr val="tx1">
                    <a:lumMod val="75000"/>
                    <a:lumOff val="25000"/>
                  </a:schemeClr>
                </a:solidFill>
              </a:rPr>
              <a:t>- Τι θα έκαναν οι γονείς στην περίπτωση που το παιδί τους εκφοβιζόταν  </a:t>
            </a:r>
          </a:p>
          <a:p>
            <a:pPr>
              <a:buNone/>
            </a:pPr>
            <a:r>
              <a:rPr lang="el-GR" sz="2000" dirty="0" smtClean="0">
                <a:solidFill>
                  <a:schemeClr val="tx1">
                    <a:lumMod val="75000"/>
                    <a:lumOff val="25000"/>
                  </a:schemeClr>
                </a:solidFill>
              </a:rPr>
              <a:t>- Τι θα έκαναν οι γονείς στην περίπτωση που το παιδί τους εκφόβιζε άλλα παιδιά </a:t>
            </a:r>
          </a:p>
          <a:p>
            <a:pPr>
              <a:buFont typeface="Wingdings" pitchFamily="2" charset="2"/>
              <a:buChar char="Ø"/>
            </a:pPr>
            <a:r>
              <a:rPr lang="el-GR" sz="2000" dirty="0" smtClean="0">
                <a:solidFill>
                  <a:schemeClr val="tx1">
                    <a:lumMod val="75000"/>
                    <a:lumOff val="25000"/>
                  </a:schemeClr>
                </a:solidFill>
              </a:rPr>
              <a:t>Η μελέτη της σχέσης ανάμεσα στις στρατηγικές που προτείνονται και υιοθετούνται από τους γονείς και τις πρακτικές ανατροφής των παιδιών τους</a:t>
            </a:r>
          </a:p>
          <a:p>
            <a:pPr>
              <a:buNone/>
            </a:pPr>
            <a:r>
              <a:rPr lang="el-GR" sz="1800" dirty="0" smtClean="0"/>
              <a:t> </a:t>
            </a:r>
            <a:endParaRPr lang="en-US" sz="1800" dirty="0" smtClean="0"/>
          </a:p>
          <a:p>
            <a:endParaRPr lang="el-GR" dirty="0"/>
          </a:p>
        </p:txBody>
      </p:sp>
      <p:cxnSp>
        <p:nvCxnSpPr>
          <p:cNvPr id="4" name="3 - Ευθεία γραμμή σύνδεσης"/>
          <p:cNvCxnSpPr/>
          <p:nvPr/>
        </p:nvCxnSpPr>
        <p:spPr>
          <a:xfrm>
            <a:off x="0" y="1052736"/>
            <a:ext cx="9144000" cy="0"/>
          </a:xfrm>
          <a:prstGeom prst="line">
            <a:avLst/>
          </a:prstGeom>
          <a:ln w="28575" cmpd="sng">
            <a:solidFill>
              <a:schemeClr val="accent1"/>
            </a:solidFill>
          </a:ln>
          <a:scene3d>
            <a:camera prst="orthographicFront"/>
            <a:lightRig rig="sunset" dir="t"/>
          </a:scene3d>
          <a:sp3d prstMaterial="metal"/>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4 - Θέση περιεχομένου"/>
          <p:cNvGraphicFramePr>
            <a:graphicFrameLocks noGrp="1"/>
          </p:cNvGraphicFramePr>
          <p:nvPr>
            <p:ph sz="quarter" idx="1"/>
          </p:nvPr>
        </p:nvGraphicFramePr>
        <p:xfrm>
          <a:off x="323528" y="188639"/>
          <a:ext cx="8424936" cy="6673430"/>
        </p:xfrm>
        <a:graphic>
          <a:graphicData uri="http://schemas.openxmlformats.org/drawingml/2006/table">
            <a:tbl>
              <a:tblPr firstRow="1" bandRow="1">
                <a:tableStyleId>{5C22544A-7EE6-4342-B048-85BDC9FD1C3A}</a:tableStyleId>
              </a:tblPr>
              <a:tblGrid>
                <a:gridCol w="2088232"/>
                <a:gridCol w="6336704"/>
              </a:tblGrid>
              <a:tr h="747117">
                <a:tc gridSpan="2">
                  <a:txBody>
                    <a:bodyPr/>
                    <a:lstStyle/>
                    <a:p>
                      <a:pPr algn="ctr">
                        <a:lnSpc>
                          <a:spcPct val="150000"/>
                        </a:lnSpc>
                        <a:spcAft>
                          <a:spcPts val="0"/>
                        </a:spcAft>
                      </a:pPr>
                      <a:r>
                        <a:rPr lang="el-GR" sz="2000" b="1" dirty="0">
                          <a:solidFill>
                            <a:schemeClr val="bg1"/>
                          </a:solidFill>
                          <a:latin typeface="Arial"/>
                          <a:ea typeface="Calibri"/>
                          <a:cs typeface="Times New Roman"/>
                        </a:rPr>
                        <a:t>Πρακτικές ανατροφής</a:t>
                      </a:r>
                      <a:r>
                        <a:rPr lang="el-GR" sz="2000" b="1" dirty="0">
                          <a:solidFill>
                            <a:schemeClr val="bg1"/>
                          </a:solidFill>
                          <a:highlight>
                            <a:srgbClr val="C0C0C0"/>
                          </a:highlight>
                          <a:latin typeface="Arial"/>
                          <a:ea typeface="Times New Roman"/>
                          <a:cs typeface="Times New Roman"/>
                        </a:rPr>
                        <a:t> </a:t>
                      </a:r>
                      <a:endParaRPr lang="el-GR" sz="2000" dirty="0">
                        <a:solidFill>
                          <a:schemeClr val="bg1"/>
                        </a:solidFill>
                        <a:latin typeface="Arial"/>
                        <a:ea typeface="Calibri"/>
                        <a:cs typeface="Times New Roman"/>
                      </a:endParaRPr>
                    </a:p>
                    <a:p>
                      <a:pPr algn="r">
                        <a:lnSpc>
                          <a:spcPct val="150000"/>
                        </a:lnSpc>
                        <a:spcAft>
                          <a:spcPts val="0"/>
                        </a:spcAft>
                      </a:pPr>
                      <a:r>
                        <a:rPr lang="el-GR" sz="1800" b="1" dirty="0">
                          <a:solidFill>
                            <a:schemeClr val="bg1"/>
                          </a:solidFill>
                          <a:latin typeface="Arial"/>
                          <a:ea typeface="Calibri"/>
                          <a:cs typeface="Times New Roman"/>
                        </a:rPr>
                        <a:t>Baumrind,1991</a:t>
                      </a:r>
                      <a:endParaRPr lang="el-GR" sz="1800" dirty="0">
                        <a:solidFill>
                          <a:schemeClr val="bg1"/>
                        </a:solidFill>
                        <a:latin typeface="Arial"/>
                        <a:ea typeface="Calibri"/>
                        <a:cs typeface="Times New Roman"/>
                      </a:endParaRPr>
                    </a:p>
                  </a:txBody>
                  <a:tcPr marL="68580" marR="68580" marT="0" marB="0" anchor="ctr"/>
                </a:tc>
                <a:tc hMerge="1">
                  <a:txBody>
                    <a:bodyPr/>
                    <a:lstStyle/>
                    <a:p>
                      <a:endParaRPr lang="el-GR"/>
                    </a:p>
                  </a:txBody>
                  <a:tcPr/>
                </a:tc>
              </a:tr>
              <a:tr h="1527988">
                <a:tc>
                  <a:txBody>
                    <a:bodyPr/>
                    <a:lstStyle/>
                    <a:p>
                      <a:pPr algn="ctr">
                        <a:lnSpc>
                          <a:spcPct val="150000"/>
                        </a:lnSpc>
                        <a:spcAft>
                          <a:spcPts val="0"/>
                        </a:spcAft>
                      </a:pPr>
                      <a:endParaRPr lang="el-GR" sz="1400" b="1" dirty="0" smtClean="0">
                        <a:solidFill>
                          <a:srgbClr val="17365D"/>
                        </a:solidFill>
                        <a:latin typeface="Arial"/>
                        <a:ea typeface="Calibri"/>
                        <a:cs typeface="Times New Roman"/>
                      </a:endParaRPr>
                    </a:p>
                    <a:p>
                      <a:pPr algn="ctr">
                        <a:lnSpc>
                          <a:spcPct val="150000"/>
                        </a:lnSpc>
                        <a:spcAft>
                          <a:spcPts val="0"/>
                        </a:spcAft>
                      </a:pPr>
                      <a:endParaRPr lang="el-GR" sz="1400" b="1" dirty="0" smtClean="0">
                        <a:solidFill>
                          <a:srgbClr val="17365D"/>
                        </a:solidFill>
                        <a:latin typeface="Arial"/>
                        <a:ea typeface="Calibri"/>
                        <a:cs typeface="Times New Roman"/>
                      </a:endParaRPr>
                    </a:p>
                    <a:p>
                      <a:pPr algn="ctr">
                        <a:lnSpc>
                          <a:spcPct val="150000"/>
                        </a:lnSpc>
                        <a:spcAft>
                          <a:spcPts val="0"/>
                        </a:spcAft>
                      </a:pPr>
                      <a:r>
                        <a:rPr lang="el-GR" sz="1400" b="1" dirty="0" smtClean="0">
                          <a:solidFill>
                            <a:srgbClr val="17365D"/>
                          </a:solidFill>
                          <a:latin typeface="Arial"/>
                          <a:ea typeface="Calibri"/>
                          <a:cs typeface="Times New Roman"/>
                        </a:rPr>
                        <a:t>δημοκρατικές</a:t>
                      </a:r>
                      <a:endParaRPr lang="el-GR" sz="1000" dirty="0">
                        <a:latin typeface="Arial"/>
                        <a:ea typeface="Calibri"/>
                        <a:cs typeface="Times New Roman"/>
                      </a:endParaRPr>
                    </a:p>
                  </a:txBody>
                  <a:tcPr marL="68580" marR="68580" marT="0" marB="0"/>
                </a:tc>
                <a:tc>
                  <a:txBody>
                    <a:bodyPr/>
                    <a:lstStyle/>
                    <a:p>
                      <a:pPr marL="228600" algn="l">
                        <a:lnSpc>
                          <a:spcPct val="150000"/>
                        </a:lnSpc>
                        <a:spcAft>
                          <a:spcPts val="0"/>
                        </a:spcAft>
                      </a:pPr>
                      <a:r>
                        <a:rPr lang="el-GR" sz="1400" dirty="0" smtClean="0">
                          <a:solidFill>
                            <a:srgbClr val="17365D"/>
                          </a:solidFill>
                          <a:latin typeface="Arial"/>
                          <a:ea typeface="Calibri"/>
                          <a:cs typeface="Times New Roman"/>
                        </a:rPr>
                        <a:t>2</a:t>
                      </a:r>
                      <a:r>
                        <a:rPr lang="el-GR" sz="1400" dirty="0">
                          <a:solidFill>
                            <a:srgbClr val="17365D"/>
                          </a:solidFill>
                          <a:latin typeface="Arial"/>
                          <a:ea typeface="Calibri"/>
                          <a:cs typeface="Times New Roman"/>
                        </a:rPr>
                        <a:t>. Ενδιαφέρομαι για το πώς συμπεριφέρεται το παιδί μου στο σχολείο. </a:t>
                      </a:r>
                      <a:endParaRPr lang="el-GR" sz="1400" dirty="0">
                        <a:latin typeface="Arial"/>
                        <a:ea typeface="Calibri"/>
                        <a:cs typeface="Times New Roman"/>
                      </a:endParaRPr>
                    </a:p>
                    <a:p>
                      <a:pPr marL="228600" algn="l">
                        <a:lnSpc>
                          <a:spcPct val="150000"/>
                        </a:lnSpc>
                        <a:spcAft>
                          <a:spcPts val="0"/>
                        </a:spcAft>
                      </a:pPr>
                      <a:r>
                        <a:rPr lang="el-GR" sz="1400" dirty="0">
                          <a:solidFill>
                            <a:srgbClr val="17365D"/>
                          </a:solidFill>
                          <a:latin typeface="Arial"/>
                          <a:ea typeface="Calibri"/>
                          <a:cs typeface="Times New Roman"/>
                        </a:rPr>
                        <a:t>6. Με το παιδί μου περνάμε ζεστές, προσωπικές στιγμές.</a:t>
                      </a:r>
                      <a:endParaRPr lang="el-GR" sz="1400" dirty="0">
                        <a:latin typeface="Arial"/>
                        <a:ea typeface="Calibri"/>
                        <a:cs typeface="Times New Roman"/>
                      </a:endParaRPr>
                    </a:p>
                    <a:p>
                      <a:pPr marL="228600" algn="l">
                        <a:lnSpc>
                          <a:spcPct val="150000"/>
                        </a:lnSpc>
                        <a:spcAft>
                          <a:spcPts val="0"/>
                        </a:spcAft>
                      </a:pPr>
                      <a:r>
                        <a:rPr lang="el-GR" sz="1400" dirty="0">
                          <a:solidFill>
                            <a:srgbClr val="17365D"/>
                          </a:solidFill>
                          <a:latin typeface="Arial"/>
                          <a:ea typeface="Calibri"/>
                          <a:cs typeface="Times New Roman"/>
                        </a:rPr>
                        <a:t>8. Σέβομαι τις απόψεις του παιδιού μου και το ενθαρρύνω να τις εκφράζει. </a:t>
                      </a:r>
                      <a:endParaRPr lang="el-GR" sz="1400" dirty="0">
                        <a:latin typeface="Arial"/>
                        <a:ea typeface="Calibri"/>
                        <a:cs typeface="Times New Roman"/>
                      </a:endParaRPr>
                    </a:p>
                    <a:p>
                      <a:pPr marL="228600" algn="l">
                        <a:lnSpc>
                          <a:spcPct val="150000"/>
                        </a:lnSpc>
                        <a:spcAft>
                          <a:spcPts val="0"/>
                        </a:spcAft>
                      </a:pPr>
                      <a:r>
                        <a:rPr lang="el-GR" sz="1400" dirty="0">
                          <a:solidFill>
                            <a:srgbClr val="17365D"/>
                          </a:solidFill>
                          <a:latin typeface="Arial"/>
                          <a:ea typeface="Calibri"/>
                          <a:cs typeface="Times New Roman"/>
                        </a:rPr>
                        <a:t>9. Βοηθώ το παιδί μου, όταν το κοροϊδεύουν οι φίλοι/ φίλες του. </a:t>
                      </a:r>
                      <a:endParaRPr lang="el-GR" sz="1400" dirty="0">
                        <a:latin typeface="Arial"/>
                        <a:ea typeface="Calibri"/>
                        <a:cs typeface="Times New Roman"/>
                      </a:endParaRPr>
                    </a:p>
                    <a:p>
                      <a:pPr marL="228600" algn="l">
                        <a:lnSpc>
                          <a:spcPct val="150000"/>
                        </a:lnSpc>
                        <a:spcAft>
                          <a:spcPts val="0"/>
                        </a:spcAft>
                      </a:pPr>
                      <a:r>
                        <a:rPr lang="el-GR" sz="1400" dirty="0">
                          <a:latin typeface="Arial"/>
                          <a:ea typeface="Calibri"/>
                          <a:cs typeface="Times New Roman"/>
                        </a:rPr>
                        <a:t> </a:t>
                      </a:r>
                    </a:p>
                  </a:txBody>
                  <a:tcPr marL="68580" marR="68580" marT="0" marB="0"/>
                </a:tc>
              </a:tr>
              <a:tr h="1527988">
                <a:tc>
                  <a:txBody>
                    <a:bodyPr/>
                    <a:lstStyle/>
                    <a:p>
                      <a:pPr algn="ctr">
                        <a:lnSpc>
                          <a:spcPct val="150000"/>
                        </a:lnSpc>
                        <a:spcAft>
                          <a:spcPts val="0"/>
                        </a:spcAft>
                      </a:pPr>
                      <a:endParaRPr kumimoji="0" lang="el-GR" sz="1400" b="1" kern="1200" dirty="0" smtClean="0">
                        <a:solidFill>
                          <a:srgbClr val="17365D"/>
                        </a:solidFill>
                        <a:latin typeface="Arial"/>
                        <a:ea typeface="Calibri"/>
                        <a:cs typeface="Times New Roman"/>
                      </a:endParaRPr>
                    </a:p>
                    <a:p>
                      <a:pPr algn="ctr">
                        <a:lnSpc>
                          <a:spcPct val="150000"/>
                        </a:lnSpc>
                        <a:spcAft>
                          <a:spcPts val="0"/>
                        </a:spcAft>
                      </a:pPr>
                      <a:endParaRPr kumimoji="0" lang="el-GR" sz="1400" b="1" kern="1200" dirty="0" smtClean="0">
                        <a:solidFill>
                          <a:srgbClr val="17365D"/>
                        </a:solidFill>
                        <a:latin typeface="Arial"/>
                        <a:ea typeface="Calibri"/>
                        <a:cs typeface="Times New Roman"/>
                      </a:endParaRPr>
                    </a:p>
                    <a:p>
                      <a:pPr algn="ctr">
                        <a:lnSpc>
                          <a:spcPct val="150000"/>
                        </a:lnSpc>
                        <a:spcAft>
                          <a:spcPts val="0"/>
                        </a:spcAft>
                      </a:pPr>
                      <a:r>
                        <a:rPr kumimoji="0" lang="el-GR" sz="1400" b="1" kern="1200" dirty="0" smtClean="0">
                          <a:solidFill>
                            <a:srgbClr val="17365D"/>
                          </a:solidFill>
                          <a:latin typeface="Arial"/>
                          <a:ea typeface="Calibri"/>
                          <a:cs typeface="Times New Roman"/>
                        </a:rPr>
                        <a:t>επιτρεπτικές</a:t>
                      </a:r>
                      <a:r>
                        <a:rPr lang="el-GR" sz="1400" b="1" dirty="0" smtClean="0">
                          <a:solidFill>
                            <a:srgbClr val="365F91"/>
                          </a:solidFill>
                          <a:latin typeface="Arial"/>
                          <a:ea typeface="Calibri"/>
                          <a:cs typeface="Times New Roman"/>
                        </a:rPr>
                        <a:t> </a:t>
                      </a:r>
                      <a:endParaRPr lang="el-GR" sz="1000" dirty="0">
                        <a:latin typeface="Arial"/>
                        <a:ea typeface="Calibri"/>
                        <a:cs typeface="Times New Roman"/>
                      </a:endParaRPr>
                    </a:p>
                  </a:txBody>
                  <a:tcPr marL="68580" marR="68580" marT="0" marB="0"/>
                </a:tc>
                <a:tc>
                  <a:txBody>
                    <a:bodyPr/>
                    <a:lstStyle/>
                    <a:p>
                      <a:pPr marL="471805" indent="-471805" algn="l">
                        <a:lnSpc>
                          <a:spcPct val="150000"/>
                        </a:lnSpc>
                        <a:spcAft>
                          <a:spcPts val="0"/>
                        </a:spcAft>
                      </a:pPr>
                      <a:r>
                        <a:rPr lang="el-GR" sz="1400" dirty="0">
                          <a:solidFill>
                            <a:srgbClr val="17365D"/>
                          </a:solidFill>
                          <a:latin typeface="Arial"/>
                          <a:ea typeface="Calibri"/>
                          <a:cs typeface="Times New Roman"/>
                        </a:rPr>
                        <a:t>     </a:t>
                      </a:r>
                      <a:r>
                        <a:rPr lang="el-GR" sz="1400" dirty="0" smtClean="0">
                          <a:solidFill>
                            <a:srgbClr val="17365D"/>
                          </a:solidFill>
                          <a:latin typeface="Arial"/>
                          <a:ea typeface="Calibri"/>
                          <a:cs typeface="Times New Roman"/>
                        </a:rPr>
                        <a:t>13</a:t>
                      </a:r>
                      <a:r>
                        <a:rPr lang="el-GR" sz="1400" dirty="0">
                          <a:solidFill>
                            <a:srgbClr val="17365D"/>
                          </a:solidFill>
                          <a:latin typeface="Arial"/>
                          <a:ea typeface="Calibri"/>
                          <a:cs typeface="Times New Roman"/>
                        </a:rPr>
                        <a:t>. Έχω την τάση να κακομαθαίνω το παιδί μου.</a:t>
                      </a:r>
                      <a:r>
                        <a:rPr lang="el-GR" sz="1400" dirty="0">
                          <a:latin typeface="Times New Roman"/>
                          <a:ea typeface="Times New Roman"/>
                          <a:cs typeface="Times New Roman"/>
                        </a:rPr>
                        <a:t> </a:t>
                      </a:r>
                      <a:endParaRPr lang="el-GR" sz="1400" dirty="0">
                        <a:latin typeface="Arial"/>
                        <a:ea typeface="Calibri"/>
                        <a:cs typeface="Times New Roman"/>
                      </a:endParaRPr>
                    </a:p>
                    <a:p>
                      <a:pPr marL="471805" indent="-471805" algn="l">
                        <a:lnSpc>
                          <a:spcPct val="150000"/>
                        </a:lnSpc>
                        <a:spcAft>
                          <a:spcPts val="0"/>
                        </a:spcAft>
                      </a:pPr>
                      <a:r>
                        <a:rPr lang="el-GR" sz="1400" dirty="0">
                          <a:solidFill>
                            <a:srgbClr val="17365D"/>
                          </a:solidFill>
                          <a:latin typeface="Arial"/>
                          <a:ea typeface="Calibri"/>
                          <a:cs typeface="Times New Roman"/>
                        </a:rPr>
                        <a:t>     14. Ο κόσμος μου λέει ότι είμαι πολύ ανεκτικός/η με το παιδί </a:t>
                      </a:r>
                      <a:r>
                        <a:rPr lang="el-GR" sz="1400" baseline="0" dirty="0" smtClean="0">
                          <a:solidFill>
                            <a:srgbClr val="17365D"/>
                          </a:solidFill>
                          <a:latin typeface="Arial"/>
                          <a:ea typeface="Calibri"/>
                          <a:cs typeface="Times New Roman"/>
                        </a:rPr>
                        <a:t> </a:t>
                      </a:r>
                      <a:r>
                        <a:rPr lang="el-GR" sz="1400" dirty="0" smtClean="0">
                          <a:solidFill>
                            <a:srgbClr val="17365D"/>
                          </a:solidFill>
                          <a:latin typeface="Arial"/>
                          <a:ea typeface="Calibri"/>
                          <a:cs typeface="Times New Roman"/>
                        </a:rPr>
                        <a:t>μου</a:t>
                      </a:r>
                      <a:r>
                        <a:rPr lang="el-GR" sz="1400" dirty="0">
                          <a:solidFill>
                            <a:srgbClr val="17365D"/>
                          </a:solidFill>
                          <a:latin typeface="Arial"/>
                          <a:ea typeface="Calibri"/>
                          <a:cs typeface="Times New Roman"/>
                        </a:rPr>
                        <a:t>, όταν αυτό δεν συμπεριφέρεται σωστά.</a:t>
                      </a:r>
                      <a:r>
                        <a:rPr lang="el-GR" sz="1400" dirty="0">
                          <a:solidFill>
                            <a:srgbClr val="131413"/>
                          </a:solidFill>
                          <a:latin typeface="Arial"/>
                          <a:ea typeface="Calibri"/>
                          <a:cs typeface="Times New Roman"/>
                        </a:rPr>
                        <a:t> </a:t>
                      </a:r>
                      <a:endParaRPr lang="el-GR" sz="1400" dirty="0">
                        <a:latin typeface="Arial"/>
                        <a:ea typeface="Calibri"/>
                        <a:cs typeface="Times New Roman"/>
                      </a:endParaRPr>
                    </a:p>
                    <a:p>
                      <a:pPr marL="471805" indent="-471805" algn="l">
                        <a:lnSpc>
                          <a:spcPct val="150000"/>
                        </a:lnSpc>
                        <a:spcAft>
                          <a:spcPts val="0"/>
                        </a:spcAft>
                      </a:pPr>
                      <a:r>
                        <a:rPr lang="el-GR" sz="1400" dirty="0">
                          <a:solidFill>
                            <a:srgbClr val="131413"/>
                          </a:solidFill>
                          <a:latin typeface="Arial"/>
                          <a:ea typeface="Calibri"/>
                          <a:cs typeface="Times New Roman"/>
                        </a:rPr>
                        <a:t>     </a:t>
                      </a:r>
                      <a:r>
                        <a:rPr lang="el-GR" sz="1400" dirty="0">
                          <a:solidFill>
                            <a:srgbClr val="17365D"/>
                          </a:solidFill>
                          <a:latin typeface="Arial"/>
                          <a:ea typeface="Calibri"/>
                          <a:cs typeface="Times New Roman"/>
                        </a:rPr>
                        <a:t>16. </a:t>
                      </a:r>
                      <a:r>
                        <a:rPr lang="el-GR" sz="1400" dirty="0" smtClean="0">
                          <a:solidFill>
                            <a:srgbClr val="17365D"/>
                          </a:solidFill>
                          <a:latin typeface="Arial"/>
                          <a:ea typeface="Calibri"/>
                          <a:cs typeface="Times New Roman"/>
                        </a:rPr>
                        <a:t> Αφήνω </a:t>
                      </a:r>
                      <a:r>
                        <a:rPr lang="el-GR" sz="1400" dirty="0">
                          <a:solidFill>
                            <a:srgbClr val="17365D"/>
                          </a:solidFill>
                          <a:latin typeface="Arial"/>
                          <a:ea typeface="Calibri"/>
                          <a:cs typeface="Times New Roman"/>
                        </a:rPr>
                        <a:t>το παιδί μου να ξεφύγει ατιμώρητο περισσότερο από ό,τι θα έκαναν άλλοι γονείς.</a:t>
                      </a:r>
                      <a:endParaRPr lang="el-GR" sz="1400" dirty="0">
                        <a:latin typeface="Arial"/>
                        <a:ea typeface="Calibri"/>
                        <a:cs typeface="Times New Roman"/>
                      </a:endParaRPr>
                    </a:p>
                  </a:txBody>
                  <a:tcPr marL="68580" marR="68580" marT="0" marB="0"/>
                </a:tc>
              </a:tr>
              <a:tr h="1527988">
                <a:tc>
                  <a:txBody>
                    <a:bodyPr/>
                    <a:lstStyle/>
                    <a:p>
                      <a:pPr algn="ctr">
                        <a:lnSpc>
                          <a:spcPct val="150000"/>
                        </a:lnSpc>
                        <a:spcAft>
                          <a:spcPts val="0"/>
                        </a:spcAft>
                      </a:pPr>
                      <a:r>
                        <a:rPr lang="el-GR" sz="1400" b="1" dirty="0">
                          <a:solidFill>
                            <a:srgbClr val="17365D"/>
                          </a:solidFill>
                          <a:latin typeface="Arial"/>
                          <a:ea typeface="Calibri"/>
                          <a:cs typeface="Times New Roman"/>
                        </a:rPr>
                        <a:t>αυταρχικές</a:t>
                      </a:r>
                      <a:endParaRPr lang="el-GR" sz="1000" dirty="0">
                        <a:latin typeface="Arial"/>
                        <a:ea typeface="Calibri"/>
                        <a:cs typeface="Times New Roman"/>
                      </a:endParaRPr>
                    </a:p>
                  </a:txBody>
                  <a:tcPr marL="68580" marR="68580" marT="0" marB="0" anchor="ctr"/>
                </a:tc>
                <a:tc>
                  <a:txBody>
                    <a:bodyPr/>
                    <a:lstStyle/>
                    <a:p>
                      <a:pPr marL="471805" indent="-471805" algn="l">
                        <a:lnSpc>
                          <a:spcPct val="150000"/>
                        </a:lnSpc>
                        <a:spcAft>
                          <a:spcPts val="0"/>
                        </a:spcAft>
                      </a:pPr>
                      <a:r>
                        <a:rPr lang="el-GR" sz="1400" dirty="0" smtClean="0">
                          <a:solidFill>
                            <a:srgbClr val="17365D"/>
                          </a:solidFill>
                          <a:latin typeface="Arial"/>
                          <a:ea typeface="Calibri"/>
                          <a:cs typeface="Times New Roman"/>
                        </a:rPr>
                        <a:t>       4</a:t>
                      </a:r>
                      <a:r>
                        <a:rPr lang="el-GR" sz="1400" dirty="0">
                          <a:solidFill>
                            <a:srgbClr val="17365D"/>
                          </a:solidFill>
                          <a:latin typeface="Arial"/>
                          <a:ea typeface="Calibri"/>
                          <a:cs typeface="Times New Roman"/>
                        </a:rPr>
                        <a:t>.  Δεν επιτρέπω στο παιδί μου να αμφισβητεί τις αποφάσεις </a:t>
                      </a:r>
                      <a:r>
                        <a:rPr lang="el-GR" sz="1400" baseline="0" dirty="0" smtClean="0">
                          <a:solidFill>
                            <a:srgbClr val="17365D"/>
                          </a:solidFill>
                          <a:latin typeface="Arial"/>
                          <a:ea typeface="Calibri"/>
                          <a:cs typeface="Times New Roman"/>
                        </a:rPr>
                        <a:t> </a:t>
                      </a:r>
                      <a:r>
                        <a:rPr lang="el-GR" sz="1400" dirty="0" smtClean="0">
                          <a:solidFill>
                            <a:srgbClr val="17365D"/>
                          </a:solidFill>
                          <a:latin typeface="Arial"/>
                          <a:ea typeface="Calibri"/>
                          <a:cs typeface="Times New Roman"/>
                        </a:rPr>
                        <a:t>μου</a:t>
                      </a:r>
                      <a:r>
                        <a:rPr lang="el-GR" sz="1400" dirty="0">
                          <a:solidFill>
                            <a:srgbClr val="17365D"/>
                          </a:solidFill>
                          <a:latin typeface="Arial"/>
                          <a:ea typeface="Calibri"/>
                          <a:cs typeface="Times New Roman"/>
                        </a:rPr>
                        <a:t>. </a:t>
                      </a:r>
                      <a:endParaRPr lang="el-GR" sz="1400" dirty="0">
                        <a:latin typeface="Arial"/>
                        <a:ea typeface="Calibri"/>
                        <a:cs typeface="Times New Roman"/>
                      </a:endParaRPr>
                    </a:p>
                    <a:p>
                      <a:pPr indent="201295" algn="l">
                        <a:lnSpc>
                          <a:spcPct val="150000"/>
                        </a:lnSpc>
                        <a:spcAft>
                          <a:spcPts val="0"/>
                        </a:spcAft>
                      </a:pPr>
                      <a:r>
                        <a:rPr lang="el-GR" sz="1400" dirty="0" smtClean="0">
                          <a:solidFill>
                            <a:srgbClr val="17365D"/>
                          </a:solidFill>
                          <a:latin typeface="Arial"/>
                          <a:ea typeface="Calibri"/>
                          <a:cs typeface="Times New Roman"/>
                        </a:rPr>
                        <a:t> 11</a:t>
                      </a:r>
                      <a:r>
                        <a:rPr lang="el-GR" sz="1400" dirty="0">
                          <a:solidFill>
                            <a:srgbClr val="17365D"/>
                          </a:solidFill>
                          <a:latin typeface="Arial"/>
                          <a:ea typeface="Calibri"/>
                          <a:cs typeface="Times New Roman"/>
                        </a:rPr>
                        <a:t>.  Έχω αυστηρούς κανόνες για το παιδί μου. </a:t>
                      </a:r>
                      <a:endParaRPr lang="el-GR" sz="1400" dirty="0">
                        <a:latin typeface="Arial"/>
                        <a:ea typeface="Calibri"/>
                        <a:cs typeface="Times New Roman"/>
                      </a:endParaRPr>
                    </a:p>
                    <a:p>
                      <a:pPr marL="471805" indent="-471805" algn="l">
                        <a:lnSpc>
                          <a:spcPct val="150000"/>
                        </a:lnSpc>
                        <a:spcAft>
                          <a:spcPts val="0"/>
                        </a:spcAft>
                      </a:pPr>
                      <a:r>
                        <a:rPr lang="el-GR" sz="1400" dirty="0">
                          <a:solidFill>
                            <a:srgbClr val="17365D"/>
                          </a:solidFill>
                          <a:latin typeface="Arial"/>
                          <a:ea typeface="Calibri"/>
                          <a:cs typeface="Times New Roman"/>
                        </a:rPr>
                        <a:t>     </a:t>
                      </a:r>
                      <a:r>
                        <a:rPr lang="el-GR" sz="1400" dirty="0" smtClean="0">
                          <a:solidFill>
                            <a:srgbClr val="17365D"/>
                          </a:solidFill>
                          <a:latin typeface="Arial"/>
                          <a:ea typeface="Calibri"/>
                          <a:cs typeface="Times New Roman"/>
                        </a:rPr>
                        <a:t>20</a:t>
                      </a:r>
                      <a:r>
                        <a:rPr lang="el-GR" sz="1400" dirty="0">
                          <a:solidFill>
                            <a:srgbClr val="17365D"/>
                          </a:solidFill>
                          <a:latin typeface="Arial"/>
                          <a:ea typeface="Calibri"/>
                          <a:cs typeface="Times New Roman"/>
                        </a:rPr>
                        <a:t>. Θεωρώ πως τα παιδιά είναι συναισθηματικά και νοητικά ανώριμα και δεν είναι σε θέση να παίρνουν αποφάσεις για θέματα που τα αφορούν.</a:t>
                      </a:r>
                      <a:endParaRPr lang="el-GR" sz="1400" dirty="0">
                        <a:latin typeface="Arial"/>
                        <a:ea typeface="Calibri"/>
                        <a:cs typeface="Times New Roman"/>
                      </a:endParaRPr>
                    </a:p>
                    <a:p>
                      <a:pPr marL="471805" indent="-471805" algn="l">
                        <a:lnSpc>
                          <a:spcPct val="150000"/>
                        </a:lnSpc>
                        <a:spcAft>
                          <a:spcPts val="0"/>
                        </a:spcAft>
                        <a:tabLst>
                          <a:tab pos="1143000" algn="l"/>
                        </a:tabLst>
                      </a:pPr>
                      <a:r>
                        <a:rPr lang="el-GR" sz="1400" dirty="0">
                          <a:solidFill>
                            <a:srgbClr val="17365D"/>
                          </a:solidFill>
                          <a:latin typeface="Arial"/>
                          <a:ea typeface="Calibri"/>
                          <a:cs typeface="Times New Roman"/>
                        </a:rPr>
                        <a:t>		</a:t>
                      </a:r>
                      <a:endParaRPr lang="el-GR" sz="1400" dirty="0">
                        <a:latin typeface="Arial"/>
                        <a:ea typeface="Calibri"/>
                        <a:cs typeface="Times New Roman"/>
                      </a:endParaRPr>
                    </a:p>
                  </a:txBody>
                  <a:tcPr marL="68580" marR="68580" marT="0" marB="0"/>
                </a:tc>
              </a:tr>
              <a:tr h="1004150">
                <a:tc>
                  <a:txBody>
                    <a:bodyPr/>
                    <a:lstStyle/>
                    <a:p>
                      <a:pPr algn="ctr">
                        <a:lnSpc>
                          <a:spcPct val="150000"/>
                        </a:lnSpc>
                        <a:spcAft>
                          <a:spcPts val="0"/>
                        </a:spcAft>
                      </a:pPr>
                      <a:r>
                        <a:rPr lang="el-GR" sz="1400" b="1" dirty="0">
                          <a:solidFill>
                            <a:srgbClr val="17365D"/>
                          </a:solidFill>
                          <a:latin typeface="Arial"/>
                          <a:ea typeface="Calibri"/>
                          <a:cs typeface="Times New Roman"/>
                        </a:rPr>
                        <a:t>σωματική τιμωρία</a:t>
                      </a:r>
                      <a:endParaRPr lang="el-GR" sz="1000" dirty="0">
                        <a:latin typeface="Arial"/>
                        <a:ea typeface="Calibri"/>
                        <a:cs typeface="Times New Roman"/>
                      </a:endParaRPr>
                    </a:p>
                  </a:txBody>
                  <a:tcPr marL="68580" marR="68580" marT="0" marB="0" anchor="ctr"/>
                </a:tc>
                <a:tc>
                  <a:txBody>
                    <a:bodyPr/>
                    <a:lstStyle/>
                    <a:p>
                      <a:pPr marL="471805" indent="-270510" algn="l">
                        <a:lnSpc>
                          <a:spcPct val="150000"/>
                        </a:lnSpc>
                        <a:spcAft>
                          <a:spcPts val="0"/>
                        </a:spcAft>
                      </a:pPr>
                      <a:r>
                        <a:rPr lang="el-GR" sz="1400" dirty="0" smtClean="0">
                          <a:solidFill>
                            <a:srgbClr val="17365D"/>
                          </a:solidFill>
                          <a:latin typeface="Arial"/>
                          <a:ea typeface="Calibri"/>
                          <a:cs typeface="Times New Roman"/>
                        </a:rPr>
                        <a:t>15</a:t>
                      </a:r>
                      <a:r>
                        <a:rPr lang="el-GR" sz="1400" dirty="0">
                          <a:solidFill>
                            <a:srgbClr val="17365D"/>
                          </a:solidFill>
                          <a:latin typeface="Arial"/>
                          <a:ea typeface="Calibri"/>
                          <a:cs typeface="Times New Roman"/>
                        </a:rPr>
                        <a:t>. Πιστεύω πως η σωματική τιμωρία είναι ο καλύτερος   τρόπος πειθαρχίας.</a:t>
                      </a:r>
                      <a:endParaRPr lang="el-GR" sz="1400" dirty="0">
                        <a:latin typeface="Arial"/>
                        <a:ea typeface="Calibri"/>
                        <a:cs typeface="Times New Roman"/>
                      </a:endParaRPr>
                    </a:p>
                  </a:txBody>
                  <a:tcPr marL="68580" marR="68580" marT="0" marB="0" anchor="ctr"/>
                </a:tc>
              </a:tr>
            </a:tbl>
          </a:graphicData>
        </a:graphic>
      </p:graphicFrame>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 Θέση περιεχομένου"/>
          <p:cNvGraphicFramePr>
            <a:graphicFrameLocks noGrp="1"/>
          </p:cNvGraphicFramePr>
          <p:nvPr>
            <p:ph sz="quarter" idx="1"/>
          </p:nvPr>
        </p:nvGraphicFramePr>
        <p:xfrm>
          <a:off x="827584" y="836712"/>
          <a:ext cx="7772400" cy="3061317"/>
        </p:xfrm>
        <a:graphic>
          <a:graphicData uri="http://schemas.openxmlformats.org/drawingml/2006/table">
            <a:tbl>
              <a:tblPr firstRow="1" bandRow="1">
                <a:tableStyleId>{5C22544A-7EE6-4342-B048-85BDC9FD1C3A}</a:tableStyleId>
              </a:tblPr>
              <a:tblGrid>
                <a:gridCol w="1569368"/>
                <a:gridCol w="1021432"/>
                <a:gridCol w="1295400"/>
                <a:gridCol w="1295400"/>
                <a:gridCol w="1295400"/>
                <a:gridCol w="1295400"/>
              </a:tblGrid>
              <a:tr h="437331">
                <a:tc gridSpan="6">
                  <a:txBody>
                    <a:bodyPr/>
                    <a:lstStyle/>
                    <a:p>
                      <a:pPr marL="38100" marR="38100" algn="ctr">
                        <a:lnSpc>
                          <a:spcPts val="1600"/>
                        </a:lnSpc>
                        <a:spcAft>
                          <a:spcPts val="0"/>
                        </a:spcAft>
                      </a:pPr>
                      <a:r>
                        <a:rPr lang="el-GR" sz="1600" b="1" dirty="0">
                          <a:solidFill>
                            <a:schemeClr val="bg1"/>
                          </a:solidFill>
                          <a:latin typeface="Arial"/>
                          <a:ea typeface="Calibri"/>
                        </a:rPr>
                        <a:t>Περιγραφικά στοιχεία για πρακτικές ανατροφής</a:t>
                      </a:r>
                      <a:endParaRPr lang="el-GR" sz="1600" dirty="0">
                        <a:solidFill>
                          <a:schemeClr val="bg1"/>
                        </a:solidFill>
                        <a:latin typeface="Arial"/>
                        <a:ea typeface="Calibri"/>
                      </a:endParaRPr>
                    </a:p>
                  </a:txBody>
                  <a:tcPr marL="0" marR="0" marT="0" marB="0" anchor="ctr"/>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tr>
              <a:tr h="437331">
                <a:tc>
                  <a:txBody>
                    <a:bodyPr/>
                    <a:lstStyle/>
                    <a:p>
                      <a:pPr algn="ctr">
                        <a:lnSpc>
                          <a:spcPct val="150000"/>
                        </a:lnSpc>
                        <a:spcAft>
                          <a:spcPts val="0"/>
                        </a:spcAft>
                      </a:pPr>
                      <a:endParaRPr lang="el-GR" sz="1400">
                        <a:latin typeface="Times New Roman"/>
                        <a:ea typeface="Calibri"/>
                        <a:cs typeface="Arial"/>
                      </a:endParaRPr>
                    </a:p>
                  </a:txBody>
                  <a:tcPr marL="0" marR="0" marT="0" marB="0" anchor="ctr"/>
                </a:tc>
                <a:tc>
                  <a:txBody>
                    <a:bodyPr/>
                    <a:lstStyle/>
                    <a:p>
                      <a:pPr marL="38100" marR="38100" algn="r">
                        <a:lnSpc>
                          <a:spcPts val="1600"/>
                        </a:lnSpc>
                        <a:spcAft>
                          <a:spcPts val="0"/>
                        </a:spcAft>
                      </a:pPr>
                      <a:r>
                        <a:rPr lang="el-GR" sz="1400" dirty="0">
                          <a:solidFill>
                            <a:srgbClr val="17365D"/>
                          </a:solidFill>
                          <a:latin typeface="Arial"/>
                          <a:ea typeface="Calibri"/>
                        </a:rPr>
                        <a:t>N</a:t>
                      </a:r>
                      <a:endParaRPr lang="el-GR" sz="1400" dirty="0">
                        <a:latin typeface="Arial"/>
                        <a:ea typeface="Calibri"/>
                      </a:endParaRPr>
                    </a:p>
                  </a:txBody>
                  <a:tcPr marL="0" marR="0" marT="0" marB="0" anchor="b"/>
                </a:tc>
                <a:tc>
                  <a:txBody>
                    <a:bodyPr/>
                    <a:lstStyle/>
                    <a:p>
                      <a:pPr marL="38100" marR="38100" algn="r">
                        <a:lnSpc>
                          <a:spcPts val="1600"/>
                        </a:lnSpc>
                        <a:spcAft>
                          <a:spcPts val="0"/>
                        </a:spcAft>
                      </a:pPr>
                      <a:r>
                        <a:rPr lang="el-GR" sz="1400" dirty="0" err="1">
                          <a:solidFill>
                            <a:srgbClr val="17365D"/>
                          </a:solidFill>
                          <a:latin typeface="Arial"/>
                          <a:ea typeface="Calibri"/>
                        </a:rPr>
                        <a:t>Minimum</a:t>
                      </a:r>
                      <a:endParaRPr lang="el-GR" sz="1400" dirty="0">
                        <a:latin typeface="Arial"/>
                        <a:ea typeface="Calibri"/>
                      </a:endParaRPr>
                    </a:p>
                  </a:txBody>
                  <a:tcPr marL="0" marR="0" marT="0" marB="0" anchor="b"/>
                </a:tc>
                <a:tc>
                  <a:txBody>
                    <a:bodyPr/>
                    <a:lstStyle/>
                    <a:p>
                      <a:pPr marL="38100" marR="38100" algn="r">
                        <a:lnSpc>
                          <a:spcPts val="1600"/>
                        </a:lnSpc>
                        <a:spcAft>
                          <a:spcPts val="0"/>
                        </a:spcAft>
                      </a:pPr>
                      <a:r>
                        <a:rPr lang="el-GR" sz="1400" dirty="0" err="1">
                          <a:solidFill>
                            <a:srgbClr val="17365D"/>
                          </a:solidFill>
                          <a:latin typeface="Arial"/>
                          <a:ea typeface="Calibri"/>
                        </a:rPr>
                        <a:t>Maximum</a:t>
                      </a:r>
                      <a:endParaRPr lang="el-GR" sz="1400" dirty="0">
                        <a:latin typeface="Arial"/>
                        <a:ea typeface="Calibri"/>
                      </a:endParaRPr>
                    </a:p>
                  </a:txBody>
                  <a:tcPr marL="0" marR="0" marT="0" marB="0" anchor="b"/>
                </a:tc>
                <a:tc>
                  <a:txBody>
                    <a:bodyPr/>
                    <a:lstStyle/>
                    <a:p>
                      <a:pPr marL="38100" marR="38100" algn="r">
                        <a:lnSpc>
                          <a:spcPts val="1600"/>
                        </a:lnSpc>
                        <a:spcAft>
                          <a:spcPts val="0"/>
                        </a:spcAft>
                      </a:pPr>
                      <a:r>
                        <a:rPr lang="el-GR" sz="1400" dirty="0" err="1">
                          <a:solidFill>
                            <a:srgbClr val="17365D"/>
                          </a:solidFill>
                          <a:latin typeface="Arial"/>
                          <a:ea typeface="Calibri"/>
                        </a:rPr>
                        <a:t>Mean</a:t>
                      </a:r>
                      <a:endParaRPr lang="el-GR" sz="1400" dirty="0">
                        <a:latin typeface="Arial"/>
                        <a:ea typeface="Calibri"/>
                      </a:endParaRPr>
                    </a:p>
                  </a:txBody>
                  <a:tcPr marL="0" marR="0" marT="0" marB="0" anchor="b"/>
                </a:tc>
                <a:tc>
                  <a:txBody>
                    <a:bodyPr/>
                    <a:lstStyle/>
                    <a:p>
                      <a:pPr marL="38100" marR="38100" algn="r">
                        <a:lnSpc>
                          <a:spcPts val="1600"/>
                        </a:lnSpc>
                        <a:spcAft>
                          <a:spcPts val="0"/>
                        </a:spcAft>
                      </a:pPr>
                      <a:r>
                        <a:rPr lang="el-GR" sz="1400" dirty="0" err="1">
                          <a:solidFill>
                            <a:srgbClr val="17365D"/>
                          </a:solidFill>
                          <a:latin typeface="Arial"/>
                          <a:ea typeface="Calibri"/>
                        </a:rPr>
                        <a:t>Std</a:t>
                      </a:r>
                      <a:r>
                        <a:rPr lang="el-GR" sz="1400" dirty="0">
                          <a:solidFill>
                            <a:srgbClr val="17365D"/>
                          </a:solidFill>
                          <a:latin typeface="Arial"/>
                          <a:ea typeface="Calibri"/>
                        </a:rPr>
                        <a:t>. </a:t>
                      </a:r>
                      <a:r>
                        <a:rPr lang="el-GR" sz="1400" dirty="0" err="1">
                          <a:solidFill>
                            <a:srgbClr val="17365D"/>
                          </a:solidFill>
                          <a:latin typeface="Arial"/>
                          <a:ea typeface="Calibri"/>
                        </a:rPr>
                        <a:t>Deviation</a:t>
                      </a:r>
                      <a:endParaRPr lang="el-GR" sz="1400" dirty="0">
                        <a:latin typeface="Arial"/>
                        <a:ea typeface="Calibri"/>
                      </a:endParaRPr>
                    </a:p>
                  </a:txBody>
                  <a:tcPr marL="0" marR="0" marT="0" marB="0" anchor="b"/>
                </a:tc>
              </a:tr>
              <a:tr h="437331">
                <a:tc>
                  <a:txBody>
                    <a:bodyPr/>
                    <a:lstStyle/>
                    <a:p>
                      <a:pPr marL="38100" marR="38100" algn="l">
                        <a:lnSpc>
                          <a:spcPts val="1600"/>
                        </a:lnSpc>
                        <a:spcAft>
                          <a:spcPts val="0"/>
                        </a:spcAft>
                      </a:pPr>
                      <a:r>
                        <a:rPr lang="el-GR" sz="1200" b="1" dirty="0">
                          <a:solidFill>
                            <a:srgbClr val="17365D"/>
                          </a:solidFill>
                          <a:latin typeface="Arial"/>
                          <a:ea typeface="Calibri"/>
                        </a:rPr>
                        <a:t>δημοκρατικές</a:t>
                      </a:r>
                      <a:endParaRPr lang="el-GR" sz="1200" dirty="0">
                        <a:latin typeface="Arial"/>
                        <a:ea typeface="Calibri"/>
                      </a:endParaRPr>
                    </a:p>
                  </a:txBody>
                  <a:tcPr marL="0" marR="0" marT="0" marB="0"/>
                </a:tc>
                <a:tc>
                  <a:txBody>
                    <a:bodyPr/>
                    <a:lstStyle/>
                    <a:p>
                      <a:pPr marL="38100" marR="38100" algn="r">
                        <a:lnSpc>
                          <a:spcPts val="1600"/>
                        </a:lnSpc>
                        <a:spcAft>
                          <a:spcPts val="0"/>
                        </a:spcAft>
                      </a:pPr>
                      <a:r>
                        <a:rPr lang="el-GR" sz="1400">
                          <a:solidFill>
                            <a:srgbClr val="17365D"/>
                          </a:solidFill>
                          <a:latin typeface="Arial"/>
                          <a:ea typeface="Calibri"/>
                        </a:rPr>
                        <a:t>1127</a:t>
                      </a:r>
                      <a:endParaRPr lang="el-GR" sz="1400">
                        <a:latin typeface="Arial"/>
                        <a:ea typeface="Calibri"/>
                      </a:endParaRPr>
                    </a:p>
                  </a:txBody>
                  <a:tcPr marL="0" marR="0" marT="0" marB="0"/>
                </a:tc>
                <a:tc>
                  <a:txBody>
                    <a:bodyPr/>
                    <a:lstStyle/>
                    <a:p>
                      <a:pPr marL="38100" marR="38100" algn="r">
                        <a:lnSpc>
                          <a:spcPts val="1600"/>
                        </a:lnSpc>
                        <a:spcAft>
                          <a:spcPts val="0"/>
                        </a:spcAft>
                      </a:pPr>
                      <a:r>
                        <a:rPr lang="el-GR" sz="1400" dirty="0">
                          <a:solidFill>
                            <a:srgbClr val="17365D"/>
                          </a:solidFill>
                          <a:latin typeface="Arial"/>
                          <a:ea typeface="Calibri"/>
                        </a:rPr>
                        <a:t>,00</a:t>
                      </a:r>
                      <a:endParaRPr lang="el-GR" sz="1400" dirty="0">
                        <a:latin typeface="Arial"/>
                        <a:ea typeface="Calibri"/>
                      </a:endParaRPr>
                    </a:p>
                  </a:txBody>
                  <a:tcPr marL="0" marR="0" marT="0" marB="0"/>
                </a:tc>
                <a:tc>
                  <a:txBody>
                    <a:bodyPr/>
                    <a:lstStyle/>
                    <a:p>
                      <a:pPr marL="38100" marR="38100" algn="r">
                        <a:lnSpc>
                          <a:spcPts val="1600"/>
                        </a:lnSpc>
                        <a:spcAft>
                          <a:spcPts val="0"/>
                        </a:spcAft>
                      </a:pPr>
                      <a:r>
                        <a:rPr lang="el-GR" sz="1400">
                          <a:solidFill>
                            <a:srgbClr val="17365D"/>
                          </a:solidFill>
                          <a:latin typeface="Arial"/>
                          <a:ea typeface="Calibri"/>
                        </a:rPr>
                        <a:t>1,00</a:t>
                      </a:r>
                      <a:endParaRPr lang="el-GR" sz="1400">
                        <a:latin typeface="Arial"/>
                        <a:ea typeface="Calibri"/>
                      </a:endParaRPr>
                    </a:p>
                  </a:txBody>
                  <a:tcPr marL="0" marR="0" marT="0" marB="0"/>
                </a:tc>
                <a:tc>
                  <a:txBody>
                    <a:bodyPr/>
                    <a:lstStyle/>
                    <a:p>
                      <a:pPr marL="38100" marR="38100" algn="r">
                        <a:lnSpc>
                          <a:spcPts val="1600"/>
                        </a:lnSpc>
                        <a:spcAft>
                          <a:spcPts val="0"/>
                        </a:spcAft>
                      </a:pPr>
                      <a:r>
                        <a:rPr lang="el-GR" sz="1400">
                          <a:solidFill>
                            <a:srgbClr val="17365D"/>
                          </a:solidFill>
                          <a:latin typeface="Arial"/>
                          <a:ea typeface="Calibri"/>
                        </a:rPr>
                        <a:t>,9309</a:t>
                      </a:r>
                      <a:endParaRPr lang="el-GR" sz="1400">
                        <a:latin typeface="Arial"/>
                        <a:ea typeface="Calibri"/>
                      </a:endParaRPr>
                    </a:p>
                  </a:txBody>
                  <a:tcPr marL="0" marR="0" marT="0" marB="0"/>
                </a:tc>
                <a:tc>
                  <a:txBody>
                    <a:bodyPr/>
                    <a:lstStyle/>
                    <a:p>
                      <a:pPr marL="38100" marR="38100" algn="r">
                        <a:lnSpc>
                          <a:spcPts val="1600"/>
                        </a:lnSpc>
                        <a:spcAft>
                          <a:spcPts val="0"/>
                        </a:spcAft>
                      </a:pPr>
                      <a:r>
                        <a:rPr lang="el-GR" sz="1400">
                          <a:solidFill>
                            <a:srgbClr val="17365D"/>
                          </a:solidFill>
                          <a:latin typeface="Arial"/>
                          <a:ea typeface="Calibri"/>
                        </a:rPr>
                        <a:t>,13665</a:t>
                      </a:r>
                      <a:endParaRPr lang="el-GR" sz="1400">
                        <a:latin typeface="Arial"/>
                        <a:ea typeface="Calibri"/>
                      </a:endParaRPr>
                    </a:p>
                  </a:txBody>
                  <a:tcPr marL="0" marR="0" marT="0" marB="0"/>
                </a:tc>
              </a:tr>
              <a:tr h="437331">
                <a:tc>
                  <a:txBody>
                    <a:bodyPr/>
                    <a:lstStyle/>
                    <a:p>
                      <a:pPr marL="38100" marR="38100" algn="l">
                        <a:lnSpc>
                          <a:spcPts val="1600"/>
                        </a:lnSpc>
                        <a:spcAft>
                          <a:spcPts val="0"/>
                        </a:spcAft>
                      </a:pPr>
                      <a:r>
                        <a:rPr lang="el-GR" sz="1200" b="1" dirty="0">
                          <a:solidFill>
                            <a:srgbClr val="17365D"/>
                          </a:solidFill>
                          <a:latin typeface="Arial"/>
                          <a:ea typeface="Calibri"/>
                        </a:rPr>
                        <a:t>επιτρεπτικές</a:t>
                      </a:r>
                      <a:endParaRPr lang="el-GR" sz="1200" dirty="0">
                        <a:latin typeface="Arial"/>
                        <a:ea typeface="Calibri"/>
                      </a:endParaRPr>
                    </a:p>
                  </a:txBody>
                  <a:tcPr marL="0" marR="0" marT="0" marB="0"/>
                </a:tc>
                <a:tc>
                  <a:txBody>
                    <a:bodyPr/>
                    <a:lstStyle/>
                    <a:p>
                      <a:pPr marL="38100" marR="38100" algn="r">
                        <a:lnSpc>
                          <a:spcPts val="1600"/>
                        </a:lnSpc>
                        <a:spcAft>
                          <a:spcPts val="0"/>
                        </a:spcAft>
                      </a:pPr>
                      <a:r>
                        <a:rPr lang="el-GR" sz="1400">
                          <a:solidFill>
                            <a:srgbClr val="17365D"/>
                          </a:solidFill>
                          <a:latin typeface="Arial"/>
                          <a:ea typeface="Calibri"/>
                        </a:rPr>
                        <a:t>1127</a:t>
                      </a:r>
                      <a:endParaRPr lang="el-GR" sz="1400">
                        <a:latin typeface="Arial"/>
                        <a:ea typeface="Calibri"/>
                      </a:endParaRPr>
                    </a:p>
                  </a:txBody>
                  <a:tcPr marL="0" marR="0" marT="0" marB="0"/>
                </a:tc>
                <a:tc>
                  <a:txBody>
                    <a:bodyPr/>
                    <a:lstStyle/>
                    <a:p>
                      <a:pPr marL="38100" marR="38100" algn="r">
                        <a:lnSpc>
                          <a:spcPts val="1600"/>
                        </a:lnSpc>
                        <a:spcAft>
                          <a:spcPts val="0"/>
                        </a:spcAft>
                      </a:pPr>
                      <a:r>
                        <a:rPr lang="el-GR" sz="1400" dirty="0">
                          <a:solidFill>
                            <a:srgbClr val="17365D"/>
                          </a:solidFill>
                          <a:latin typeface="Arial"/>
                          <a:ea typeface="Calibri"/>
                        </a:rPr>
                        <a:t>,00</a:t>
                      </a:r>
                      <a:endParaRPr lang="el-GR" sz="1400" dirty="0">
                        <a:latin typeface="Arial"/>
                        <a:ea typeface="Calibri"/>
                      </a:endParaRPr>
                    </a:p>
                  </a:txBody>
                  <a:tcPr marL="0" marR="0" marT="0" marB="0"/>
                </a:tc>
                <a:tc>
                  <a:txBody>
                    <a:bodyPr/>
                    <a:lstStyle/>
                    <a:p>
                      <a:pPr marL="38100" marR="38100" algn="r">
                        <a:lnSpc>
                          <a:spcPts val="1600"/>
                        </a:lnSpc>
                        <a:spcAft>
                          <a:spcPts val="0"/>
                        </a:spcAft>
                      </a:pPr>
                      <a:r>
                        <a:rPr lang="el-GR" sz="1400" dirty="0">
                          <a:solidFill>
                            <a:srgbClr val="17365D"/>
                          </a:solidFill>
                          <a:latin typeface="Arial"/>
                          <a:ea typeface="Calibri"/>
                        </a:rPr>
                        <a:t>1,00</a:t>
                      </a:r>
                      <a:endParaRPr lang="el-GR" sz="1400" dirty="0">
                        <a:latin typeface="Arial"/>
                        <a:ea typeface="Calibri"/>
                      </a:endParaRPr>
                    </a:p>
                  </a:txBody>
                  <a:tcPr marL="0" marR="0" marT="0" marB="0"/>
                </a:tc>
                <a:tc>
                  <a:txBody>
                    <a:bodyPr/>
                    <a:lstStyle/>
                    <a:p>
                      <a:pPr marL="38100" marR="38100" algn="r">
                        <a:lnSpc>
                          <a:spcPts val="1600"/>
                        </a:lnSpc>
                        <a:spcAft>
                          <a:spcPts val="0"/>
                        </a:spcAft>
                      </a:pPr>
                      <a:r>
                        <a:rPr lang="el-GR" sz="1400">
                          <a:solidFill>
                            <a:srgbClr val="17365D"/>
                          </a:solidFill>
                          <a:latin typeface="Arial"/>
                          <a:ea typeface="Calibri"/>
                        </a:rPr>
                        <a:t>,1264</a:t>
                      </a:r>
                      <a:endParaRPr lang="el-GR" sz="1400">
                        <a:latin typeface="Arial"/>
                        <a:ea typeface="Calibri"/>
                      </a:endParaRPr>
                    </a:p>
                  </a:txBody>
                  <a:tcPr marL="0" marR="0" marT="0" marB="0"/>
                </a:tc>
                <a:tc>
                  <a:txBody>
                    <a:bodyPr/>
                    <a:lstStyle/>
                    <a:p>
                      <a:pPr marL="38100" marR="38100" algn="r">
                        <a:lnSpc>
                          <a:spcPts val="1600"/>
                        </a:lnSpc>
                        <a:spcAft>
                          <a:spcPts val="0"/>
                        </a:spcAft>
                      </a:pPr>
                      <a:r>
                        <a:rPr lang="el-GR" sz="1400">
                          <a:solidFill>
                            <a:srgbClr val="17365D"/>
                          </a:solidFill>
                          <a:latin typeface="Arial"/>
                          <a:ea typeface="Calibri"/>
                        </a:rPr>
                        <a:t>,20043</a:t>
                      </a:r>
                      <a:endParaRPr lang="el-GR" sz="1400">
                        <a:latin typeface="Arial"/>
                        <a:ea typeface="Calibri"/>
                      </a:endParaRPr>
                    </a:p>
                  </a:txBody>
                  <a:tcPr marL="0" marR="0" marT="0" marB="0"/>
                </a:tc>
              </a:tr>
              <a:tr h="437331">
                <a:tc>
                  <a:txBody>
                    <a:bodyPr/>
                    <a:lstStyle/>
                    <a:p>
                      <a:pPr marL="38100" marR="38100" algn="l">
                        <a:lnSpc>
                          <a:spcPts val="1600"/>
                        </a:lnSpc>
                        <a:spcAft>
                          <a:spcPts val="0"/>
                        </a:spcAft>
                      </a:pPr>
                      <a:r>
                        <a:rPr lang="el-GR" sz="1200" b="1" dirty="0">
                          <a:solidFill>
                            <a:srgbClr val="17365D"/>
                          </a:solidFill>
                          <a:latin typeface="Arial"/>
                          <a:ea typeface="Calibri"/>
                        </a:rPr>
                        <a:t>αυταρχικές</a:t>
                      </a:r>
                      <a:endParaRPr lang="el-GR" sz="1200" dirty="0">
                        <a:latin typeface="Arial"/>
                        <a:ea typeface="Calibri"/>
                      </a:endParaRPr>
                    </a:p>
                  </a:txBody>
                  <a:tcPr marL="0" marR="0" marT="0" marB="0"/>
                </a:tc>
                <a:tc>
                  <a:txBody>
                    <a:bodyPr/>
                    <a:lstStyle/>
                    <a:p>
                      <a:pPr marL="38100" marR="38100" algn="r">
                        <a:lnSpc>
                          <a:spcPts val="1600"/>
                        </a:lnSpc>
                        <a:spcAft>
                          <a:spcPts val="0"/>
                        </a:spcAft>
                      </a:pPr>
                      <a:r>
                        <a:rPr lang="el-GR" sz="1400" dirty="0">
                          <a:solidFill>
                            <a:srgbClr val="17365D"/>
                          </a:solidFill>
                          <a:latin typeface="Arial"/>
                          <a:ea typeface="Calibri"/>
                        </a:rPr>
                        <a:t>1127</a:t>
                      </a:r>
                      <a:endParaRPr lang="el-GR" sz="1400" dirty="0">
                        <a:latin typeface="Arial"/>
                        <a:ea typeface="Calibri"/>
                      </a:endParaRPr>
                    </a:p>
                  </a:txBody>
                  <a:tcPr marL="0" marR="0" marT="0" marB="0"/>
                </a:tc>
                <a:tc>
                  <a:txBody>
                    <a:bodyPr/>
                    <a:lstStyle/>
                    <a:p>
                      <a:pPr marL="38100" marR="38100" algn="r">
                        <a:lnSpc>
                          <a:spcPts val="1600"/>
                        </a:lnSpc>
                        <a:spcAft>
                          <a:spcPts val="0"/>
                        </a:spcAft>
                      </a:pPr>
                      <a:r>
                        <a:rPr lang="el-GR" sz="1400" dirty="0">
                          <a:solidFill>
                            <a:srgbClr val="17365D"/>
                          </a:solidFill>
                          <a:latin typeface="Arial"/>
                          <a:ea typeface="Calibri"/>
                        </a:rPr>
                        <a:t>,00</a:t>
                      </a:r>
                      <a:endParaRPr lang="el-GR" sz="1400" dirty="0">
                        <a:latin typeface="Arial"/>
                        <a:ea typeface="Calibri"/>
                      </a:endParaRPr>
                    </a:p>
                  </a:txBody>
                  <a:tcPr marL="0" marR="0" marT="0" marB="0"/>
                </a:tc>
                <a:tc>
                  <a:txBody>
                    <a:bodyPr/>
                    <a:lstStyle/>
                    <a:p>
                      <a:pPr marL="38100" marR="38100" algn="r">
                        <a:lnSpc>
                          <a:spcPts val="1600"/>
                        </a:lnSpc>
                        <a:spcAft>
                          <a:spcPts val="0"/>
                        </a:spcAft>
                      </a:pPr>
                      <a:r>
                        <a:rPr lang="el-GR" sz="1400" dirty="0">
                          <a:solidFill>
                            <a:srgbClr val="17365D"/>
                          </a:solidFill>
                          <a:latin typeface="Arial"/>
                          <a:ea typeface="Calibri"/>
                        </a:rPr>
                        <a:t>1,00</a:t>
                      </a:r>
                      <a:endParaRPr lang="el-GR" sz="1400" dirty="0">
                        <a:latin typeface="Arial"/>
                        <a:ea typeface="Calibri"/>
                      </a:endParaRPr>
                    </a:p>
                  </a:txBody>
                  <a:tcPr marL="0" marR="0" marT="0" marB="0"/>
                </a:tc>
                <a:tc>
                  <a:txBody>
                    <a:bodyPr/>
                    <a:lstStyle/>
                    <a:p>
                      <a:pPr marL="38100" marR="38100" algn="r">
                        <a:lnSpc>
                          <a:spcPts val="1600"/>
                        </a:lnSpc>
                        <a:spcAft>
                          <a:spcPts val="0"/>
                        </a:spcAft>
                      </a:pPr>
                      <a:r>
                        <a:rPr lang="el-GR" sz="1400" dirty="0">
                          <a:solidFill>
                            <a:srgbClr val="17365D"/>
                          </a:solidFill>
                          <a:latin typeface="Arial"/>
                          <a:ea typeface="Calibri"/>
                        </a:rPr>
                        <a:t>,5315</a:t>
                      </a:r>
                      <a:endParaRPr lang="el-GR" sz="1400" dirty="0">
                        <a:latin typeface="Arial"/>
                        <a:ea typeface="Calibri"/>
                      </a:endParaRPr>
                    </a:p>
                  </a:txBody>
                  <a:tcPr marL="0" marR="0" marT="0" marB="0"/>
                </a:tc>
                <a:tc>
                  <a:txBody>
                    <a:bodyPr/>
                    <a:lstStyle/>
                    <a:p>
                      <a:pPr marL="38100" marR="38100" algn="r">
                        <a:lnSpc>
                          <a:spcPts val="1600"/>
                        </a:lnSpc>
                        <a:spcAft>
                          <a:spcPts val="0"/>
                        </a:spcAft>
                      </a:pPr>
                      <a:r>
                        <a:rPr lang="el-GR" sz="1400">
                          <a:solidFill>
                            <a:srgbClr val="17365D"/>
                          </a:solidFill>
                          <a:latin typeface="Arial"/>
                          <a:ea typeface="Calibri"/>
                        </a:rPr>
                        <a:t>,25773</a:t>
                      </a:r>
                      <a:endParaRPr lang="el-GR" sz="1400">
                        <a:latin typeface="Arial"/>
                        <a:ea typeface="Calibri"/>
                      </a:endParaRPr>
                    </a:p>
                  </a:txBody>
                  <a:tcPr marL="0" marR="0" marT="0" marB="0"/>
                </a:tc>
              </a:tr>
              <a:tr h="437331">
                <a:tc>
                  <a:txBody>
                    <a:bodyPr/>
                    <a:lstStyle/>
                    <a:p>
                      <a:pPr marL="38100" marR="38100" algn="l">
                        <a:lnSpc>
                          <a:spcPts val="1600"/>
                        </a:lnSpc>
                        <a:spcAft>
                          <a:spcPts val="0"/>
                        </a:spcAft>
                      </a:pPr>
                      <a:r>
                        <a:rPr lang="el-GR" sz="1200" b="1" dirty="0">
                          <a:solidFill>
                            <a:srgbClr val="17365D"/>
                          </a:solidFill>
                          <a:latin typeface="Arial"/>
                          <a:ea typeface="Calibri"/>
                        </a:rPr>
                        <a:t>σωματική τιμωρία</a:t>
                      </a:r>
                      <a:endParaRPr lang="el-GR" sz="1200" dirty="0">
                        <a:latin typeface="Arial"/>
                        <a:ea typeface="Calibri"/>
                      </a:endParaRPr>
                    </a:p>
                  </a:txBody>
                  <a:tcPr marL="0" marR="0" marT="0" marB="0"/>
                </a:tc>
                <a:tc>
                  <a:txBody>
                    <a:bodyPr/>
                    <a:lstStyle/>
                    <a:p>
                      <a:pPr marL="38100" marR="38100" algn="r">
                        <a:lnSpc>
                          <a:spcPts val="1600"/>
                        </a:lnSpc>
                        <a:spcAft>
                          <a:spcPts val="0"/>
                        </a:spcAft>
                      </a:pPr>
                      <a:r>
                        <a:rPr lang="el-GR" sz="1400">
                          <a:solidFill>
                            <a:srgbClr val="17365D"/>
                          </a:solidFill>
                          <a:latin typeface="Arial"/>
                          <a:ea typeface="Calibri"/>
                        </a:rPr>
                        <a:t>1127</a:t>
                      </a:r>
                      <a:endParaRPr lang="el-GR" sz="1400">
                        <a:latin typeface="Arial"/>
                        <a:ea typeface="Calibri"/>
                      </a:endParaRPr>
                    </a:p>
                  </a:txBody>
                  <a:tcPr marL="0" marR="0" marT="0" marB="0"/>
                </a:tc>
                <a:tc>
                  <a:txBody>
                    <a:bodyPr/>
                    <a:lstStyle/>
                    <a:p>
                      <a:pPr marL="38100" marR="38100" algn="r">
                        <a:lnSpc>
                          <a:spcPts val="1600"/>
                        </a:lnSpc>
                        <a:spcAft>
                          <a:spcPts val="0"/>
                        </a:spcAft>
                      </a:pPr>
                      <a:r>
                        <a:rPr lang="el-GR" sz="1400">
                          <a:solidFill>
                            <a:srgbClr val="17365D"/>
                          </a:solidFill>
                          <a:latin typeface="Arial"/>
                          <a:ea typeface="Calibri"/>
                        </a:rPr>
                        <a:t>,00</a:t>
                      </a:r>
                      <a:endParaRPr lang="el-GR" sz="1400">
                        <a:latin typeface="Arial"/>
                        <a:ea typeface="Calibri"/>
                      </a:endParaRPr>
                    </a:p>
                  </a:txBody>
                  <a:tcPr marL="0" marR="0" marT="0" marB="0"/>
                </a:tc>
                <a:tc>
                  <a:txBody>
                    <a:bodyPr/>
                    <a:lstStyle/>
                    <a:p>
                      <a:pPr marL="38100" marR="38100" algn="r">
                        <a:lnSpc>
                          <a:spcPts val="1600"/>
                        </a:lnSpc>
                        <a:spcAft>
                          <a:spcPts val="0"/>
                        </a:spcAft>
                      </a:pPr>
                      <a:r>
                        <a:rPr lang="el-GR" sz="1400" dirty="0">
                          <a:solidFill>
                            <a:srgbClr val="17365D"/>
                          </a:solidFill>
                          <a:latin typeface="Arial"/>
                          <a:ea typeface="Calibri"/>
                        </a:rPr>
                        <a:t>1,00</a:t>
                      </a:r>
                      <a:endParaRPr lang="el-GR" sz="1400" dirty="0">
                        <a:latin typeface="Arial"/>
                        <a:ea typeface="Calibri"/>
                      </a:endParaRPr>
                    </a:p>
                  </a:txBody>
                  <a:tcPr marL="0" marR="0" marT="0" marB="0"/>
                </a:tc>
                <a:tc>
                  <a:txBody>
                    <a:bodyPr/>
                    <a:lstStyle/>
                    <a:p>
                      <a:pPr marL="38100" marR="38100" algn="r">
                        <a:lnSpc>
                          <a:spcPts val="1600"/>
                        </a:lnSpc>
                        <a:spcAft>
                          <a:spcPts val="0"/>
                        </a:spcAft>
                      </a:pPr>
                      <a:r>
                        <a:rPr lang="el-GR" sz="1400" dirty="0">
                          <a:solidFill>
                            <a:srgbClr val="17365D"/>
                          </a:solidFill>
                          <a:latin typeface="Arial"/>
                          <a:ea typeface="Calibri"/>
                        </a:rPr>
                        <a:t>,0124</a:t>
                      </a:r>
                      <a:endParaRPr lang="el-GR" sz="1400" dirty="0">
                        <a:latin typeface="Arial"/>
                        <a:ea typeface="Calibri"/>
                      </a:endParaRPr>
                    </a:p>
                  </a:txBody>
                  <a:tcPr marL="0" marR="0" marT="0" marB="0"/>
                </a:tc>
                <a:tc>
                  <a:txBody>
                    <a:bodyPr/>
                    <a:lstStyle/>
                    <a:p>
                      <a:pPr marL="38100" marR="38100" algn="r">
                        <a:lnSpc>
                          <a:spcPts val="1600"/>
                        </a:lnSpc>
                        <a:spcAft>
                          <a:spcPts val="0"/>
                        </a:spcAft>
                      </a:pPr>
                      <a:r>
                        <a:rPr lang="el-GR" sz="1400">
                          <a:solidFill>
                            <a:srgbClr val="17365D"/>
                          </a:solidFill>
                          <a:latin typeface="Arial"/>
                          <a:ea typeface="Calibri"/>
                        </a:rPr>
                        <a:t>,11081</a:t>
                      </a:r>
                      <a:endParaRPr lang="el-GR" sz="1400">
                        <a:latin typeface="Arial"/>
                        <a:ea typeface="Calibri"/>
                      </a:endParaRPr>
                    </a:p>
                  </a:txBody>
                  <a:tcPr marL="0" marR="0" marT="0" marB="0"/>
                </a:tc>
              </a:tr>
              <a:tr h="437331">
                <a:tc>
                  <a:txBody>
                    <a:bodyPr/>
                    <a:lstStyle/>
                    <a:p>
                      <a:pPr marL="38100" marR="38100" algn="l">
                        <a:lnSpc>
                          <a:spcPts val="1600"/>
                        </a:lnSpc>
                        <a:spcAft>
                          <a:spcPts val="0"/>
                        </a:spcAft>
                      </a:pPr>
                      <a:r>
                        <a:rPr lang="el-GR" sz="1200" b="1" dirty="0" err="1">
                          <a:solidFill>
                            <a:srgbClr val="17365D"/>
                          </a:solidFill>
                          <a:latin typeface="Arial"/>
                          <a:ea typeface="Calibri"/>
                        </a:rPr>
                        <a:t>Valid</a:t>
                      </a:r>
                      <a:r>
                        <a:rPr lang="el-GR" sz="1200" b="1" dirty="0">
                          <a:solidFill>
                            <a:srgbClr val="17365D"/>
                          </a:solidFill>
                          <a:latin typeface="Arial"/>
                          <a:ea typeface="Calibri"/>
                        </a:rPr>
                        <a:t> N (</a:t>
                      </a:r>
                      <a:r>
                        <a:rPr lang="el-GR" sz="1200" b="1" dirty="0" err="1">
                          <a:solidFill>
                            <a:srgbClr val="17365D"/>
                          </a:solidFill>
                          <a:latin typeface="Arial"/>
                          <a:ea typeface="Calibri"/>
                        </a:rPr>
                        <a:t>listwise</a:t>
                      </a:r>
                      <a:r>
                        <a:rPr lang="el-GR" sz="1200" b="1" dirty="0">
                          <a:solidFill>
                            <a:srgbClr val="17365D"/>
                          </a:solidFill>
                          <a:latin typeface="Arial"/>
                          <a:ea typeface="Calibri"/>
                        </a:rPr>
                        <a:t>)</a:t>
                      </a:r>
                      <a:endParaRPr lang="el-GR" sz="1200" dirty="0">
                        <a:latin typeface="Arial"/>
                        <a:ea typeface="Calibri"/>
                      </a:endParaRPr>
                    </a:p>
                  </a:txBody>
                  <a:tcPr marL="0" marR="0" marT="0" marB="0"/>
                </a:tc>
                <a:tc>
                  <a:txBody>
                    <a:bodyPr/>
                    <a:lstStyle/>
                    <a:p>
                      <a:pPr marL="38100" marR="38100" algn="r">
                        <a:lnSpc>
                          <a:spcPts val="1600"/>
                        </a:lnSpc>
                        <a:spcAft>
                          <a:spcPts val="0"/>
                        </a:spcAft>
                      </a:pPr>
                      <a:r>
                        <a:rPr lang="el-GR" sz="1400">
                          <a:solidFill>
                            <a:srgbClr val="17365D"/>
                          </a:solidFill>
                          <a:latin typeface="Arial"/>
                          <a:ea typeface="Calibri"/>
                        </a:rPr>
                        <a:t>1127</a:t>
                      </a:r>
                      <a:endParaRPr lang="el-GR" sz="1400">
                        <a:latin typeface="Arial"/>
                        <a:ea typeface="Calibri"/>
                      </a:endParaRPr>
                    </a:p>
                  </a:txBody>
                  <a:tcPr marL="0" marR="0" marT="0" marB="0"/>
                </a:tc>
                <a:tc>
                  <a:txBody>
                    <a:bodyPr/>
                    <a:lstStyle/>
                    <a:p>
                      <a:pPr algn="ctr">
                        <a:lnSpc>
                          <a:spcPct val="150000"/>
                        </a:lnSpc>
                        <a:spcAft>
                          <a:spcPts val="0"/>
                        </a:spcAft>
                      </a:pPr>
                      <a:endParaRPr lang="el-GR" sz="1400">
                        <a:solidFill>
                          <a:srgbClr val="17365D"/>
                        </a:solidFill>
                        <a:latin typeface="Times New Roman"/>
                        <a:ea typeface="Calibri"/>
                        <a:cs typeface="Arial"/>
                      </a:endParaRPr>
                    </a:p>
                  </a:txBody>
                  <a:tcPr marL="0" marR="0" marT="0" marB="0" anchor="ctr"/>
                </a:tc>
                <a:tc>
                  <a:txBody>
                    <a:bodyPr/>
                    <a:lstStyle/>
                    <a:p>
                      <a:pPr algn="ctr">
                        <a:lnSpc>
                          <a:spcPct val="150000"/>
                        </a:lnSpc>
                        <a:spcAft>
                          <a:spcPts val="0"/>
                        </a:spcAft>
                      </a:pPr>
                      <a:endParaRPr lang="el-GR" sz="1400">
                        <a:solidFill>
                          <a:srgbClr val="17365D"/>
                        </a:solidFill>
                        <a:latin typeface="Times New Roman"/>
                        <a:ea typeface="Calibri"/>
                        <a:cs typeface="Arial"/>
                      </a:endParaRPr>
                    </a:p>
                  </a:txBody>
                  <a:tcPr marL="0" marR="0" marT="0" marB="0" anchor="ctr"/>
                </a:tc>
                <a:tc>
                  <a:txBody>
                    <a:bodyPr/>
                    <a:lstStyle/>
                    <a:p>
                      <a:pPr algn="ctr">
                        <a:lnSpc>
                          <a:spcPct val="150000"/>
                        </a:lnSpc>
                        <a:spcAft>
                          <a:spcPts val="0"/>
                        </a:spcAft>
                      </a:pPr>
                      <a:endParaRPr lang="el-GR" sz="1400" dirty="0">
                        <a:solidFill>
                          <a:srgbClr val="17365D"/>
                        </a:solidFill>
                        <a:latin typeface="Times New Roman"/>
                        <a:ea typeface="Calibri"/>
                        <a:cs typeface="Arial"/>
                      </a:endParaRPr>
                    </a:p>
                  </a:txBody>
                  <a:tcPr marL="0" marR="0" marT="0" marB="0" anchor="ctr"/>
                </a:tc>
                <a:tc>
                  <a:txBody>
                    <a:bodyPr/>
                    <a:lstStyle/>
                    <a:p>
                      <a:pPr algn="ctr">
                        <a:lnSpc>
                          <a:spcPct val="150000"/>
                        </a:lnSpc>
                        <a:spcAft>
                          <a:spcPts val="0"/>
                        </a:spcAft>
                      </a:pPr>
                      <a:endParaRPr lang="el-GR" sz="1400" dirty="0">
                        <a:solidFill>
                          <a:srgbClr val="17365D"/>
                        </a:solidFill>
                        <a:latin typeface="Times New Roman"/>
                        <a:ea typeface="Calibri"/>
                        <a:cs typeface="Arial"/>
                      </a:endParaRPr>
                    </a:p>
                  </a:txBody>
                  <a:tcPr marL="0" marR="0" marT="0" marB="0" anchor="ctr"/>
                </a:tc>
              </a:tr>
            </a:tbl>
          </a:graphicData>
        </a:graphic>
      </p:graphicFrame>
      <p:sp>
        <p:nvSpPr>
          <p:cNvPr id="6" name="2 - Θέση περιεχομένου"/>
          <p:cNvSpPr txBox="1">
            <a:spLocks/>
          </p:cNvSpPr>
          <p:nvPr/>
        </p:nvSpPr>
        <p:spPr>
          <a:xfrm>
            <a:off x="899592" y="4293096"/>
            <a:ext cx="7772400" cy="1872208"/>
          </a:xfrm>
          <a:prstGeom prst="rect">
            <a:avLst/>
          </a:prstGeom>
        </p:spPr>
        <p:txBody>
          <a:bodyPr vert="horz">
            <a:normAutofit/>
          </a:bodyPr>
          <a:lstStyle/>
          <a:p>
            <a:pPr marL="274320" marR="0" lvl="0" indent="-274320" algn="l" defTabSz="914400" rtl="0" eaLnBrk="1" fontAlgn="auto" latinLnBrk="0" hangingPunct="1">
              <a:lnSpc>
                <a:spcPct val="100000"/>
              </a:lnSpc>
              <a:spcBef>
                <a:spcPts val="580"/>
              </a:spcBef>
              <a:spcAft>
                <a:spcPts val="0"/>
              </a:spcAft>
              <a:buClr>
                <a:schemeClr val="accent1"/>
              </a:buClr>
              <a:buSzPct val="85000"/>
              <a:buFont typeface="Wingdings 2"/>
              <a:buChar char=""/>
              <a:tabLst/>
              <a:defRPr/>
            </a:pPr>
            <a:r>
              <a:rPr kumimoji="0" lang="el-GR" sz="2200" b="0" i="0" u="none" strike="noStrike" kern="1200" cap="none" spc="0" normalizeH="0" baseline="0" noProof="0" dirty="0" smtClean="0">
                <a:ln>
                  <a:noFill/>
                </a:ln>
                <a:solidFill>
                  <a:schemeClr val="tx1">
                    <a:lumMod val="85000"/>
                    <a:lumOff val="15000"/>
                  </a:schemeClr>
                </a:solidFill>
                <a:effectLst/>
                <a:uLnTx/>
                <a:uFillTx/>
                <a:latin typeface="+mn-lt"/>
                <a:ea typeface="+mn-ea"/>
                <a:cs typeface="+mn-cs"/>
              </a:rPr>
              <a:t>Κατά σειρά συχνότητας οι γονείς δηλώνουν ότι ως πρακτικές ανατροφής χρησιμοποιούν τη δημοκρατική (Μ.Ο.=.93, Τ.Α.=.14), την αυταρχική (Μ.Ο.=.53, Τ.Α.=.26) και την επιτρεπτική (Μ.Ο.=.13,Τ.Α.=.20). Σε μικρό βαθμό χρησιμοποιούν τη σωματική τιμωρία (Μ.Ο.=. 012 ,Τ.Α.=. 11).</a:t>
            </a:r>
            <a:endParaRPr kumimoji="0" lang="en-US" sz="2200" b="0" i="0" u="none" strike="noStrike" kern="1200" cap="none" spc="0" normalizeH="0" baseline="0" noProof="0" dirty="0">
              <a:ln>
                <a:noFill/>
              </a:ln>
              <a:solidFill>
                <a:schemeClr val="tx1">
                  <a:lumMod val="85000"/>
                  <a:lumOff val="15000"/>
                </a:schemeClr>
              </a:solidFill>
              <a:effectLst/>
              <a:uLnTx/>
              <a:uFillTx/>
              <a:latin typeface="+mn-lt"/>
              <a:ea typeface="+mn-ea"/>
              <a:cs typeface="+mn-cs"/>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 Πίνακας"/>
          <p:cNvGraphicFramePr>
            <a:graphicFrameLocks noGrp="1"/>
          </p:cNvGraphicFramePr>
          <p:nvPr/>
        </p:nvGraphicFramePr>
        <p:xfrm>
          <a:off x="467544" y="345002"/>
          <a:ext cx="8064896" cy="6005730"/>
        </p:xfrm>
        <a:graphic>
          <a:graphicData uri="http://schemas.openxmlformats.org/drawingml/2006/table">
            <a:tbl>
              <a:tblPr firstRow="1" bandRow="1">
                <a:tableStyleId>{5C22544A-7EE6-4342-B048-85BDC9FD1C3A}</a:tableStyleId>
              </a:tblPr>
              <a:tblGrid>
                <a:gridCol w="1296144"/>
                <a:gridCol w="1392154"/>
                <a:gridCol w="5376598"/>
              </a:tblGrid>
              <a:tr h="545203">
                <a:tc gridSpan="3">
                  <a:txBody>
                    <a:bodyPr/>
                    <a:lstStyle/>
                    <a:p>
                      <a:pPr algn="ctr">
                        <a:lnSpc>
                          <a:spcPct val="150000"/>
                        </a:lnSpc>
                        <a:spcAft>
                          <a:spcPts val="0"/>
                        </a:spcAft>
                      </a:pPr>
                      <a:r>
                        <a:rPr lang="el-GR" sz="1600" b="1" dirty="0">
                          <a:solidFill>
                            <a:schemeClr val="bg1"/>
                          </a:solidFill>
                          <a:latin typeface="Arial"/>
                          <a:ea typeface="Calibri"/>
                        </a:rPr>
                        <a:t>Τι κάνουν τα παιδιά που εκφοβίζονται, σύμφωνα με αναφορές των γονιών τους</a:t>
                      </a:r>
                      <a:endParaRPr lang="el-GR" sz="1000" dirty="0">
                        <a:solidFill>
                          <a:schemeClr val="bg1"/>
                        </a:solidFill>
                        <a:latin typeface="Arial"/>
                        <a:ea typeface="Calibri"/>
                      </a:endParaRPr>
                    </a:p>
                  </a:txBody>
                  <a:tcPr marL="68580" marR="68580" marT="0" marB="0" anchor="ctr"/>
                </a:tc>
                <a:tc hMerge="1">
                  <a:txBody>
                    <a:bodyPr/>
                    <a:lstStyle/>
                    <a:p>
                      <a:endParaRPr lang="el-GR"/>
                    </a:p>
                  </a:txBody>
                  <a:tcPr/>
                </a:tc>
                <a:tc hMerge="1">
                  <a:txBody>
                    <a:bodyPr/>
                    <a:lstStyle/>
                    <a:p>
                      <a:endParaRPr lang="el-GR"/>
                    </a:p>
                  </a:txBody>
                  <a:tcPr/>
                </a:tc>
              </a:tr>
              <a:tr h="810603">
                <a:tc rowSpan="2">
                  <a:txBody>
                    <a:bodyPr/>
                    <a:lstStyle/>
                    <a:p>
                      <a:pPr algn="ctr">
                        <a:lnSpc>
                          <a:spcPct val="150000"/>
                        </a:lnSpc>
                        <a:spcAft>
                          <a:spcPts val="0"/>
                        </a:spcAft>
                      </a:pPr>
                      <a:r>
                        <a:rPr lang="el-GR" sz="1400" b="1" dirty="0" smtClean="0">
                          <a:solidFill>
                            <a:srgbClr val="003366"/>
                          </a:solidFill>
                          <a:latin typeface="Arial"/>
                          <a:ea typeface="Calibri"/>
                        </a:rPr>
                        <a:t>ενεργητικές</a:t>
                      </a:r>
                      <a:r>
                        <a:rPr lang="el-GR" sz="1400" b="1" baseline="0" dirty="0" smtClean="0">
                          <a:solidFill>
                            <a:srgbClr val="003366"/>
                          </a:solidFill>
                          <a:latin typeface="Arial"/>
                          <a:ea typeface="Calibri"/>
                        </a:rPr>
                        <a:t> στρατηγικές</a:t>
                      </a:r>
                      <a:endParaRPr lang="el-GR" sz="1400" b="1" dirty="0">
                        <a:solidFill>
                          <a:srgbClr val="003366"/>
                        </a:solidFill>
                        <a:latin typeface="Arial"/>
                        <a:ea typeface="Calibri"/>
                      </a:endParaRPr>
                    </a:p>
                  </a:txBody>
                  <a:tcPr marL="68580" marR="68580" marT="0" marB="0" anchor="ctr"/>
                </a:tc>
                <a:tc>
                  <a:txBody>
                    <a:bodyPr/>
                    <a:lstStyle/>
                    <a:p>
                      <a:pPr marL="0" marR="0" indent="0" algn="l" defTabSz="914400" rtl="0" eaLnBrk="1" fontAlgn="auto" latinLnBrk="0" hangingPunct="1">
                        <a:lnSpc>
                          <a:spcPct val="150000"/>
                        </a:lnSpc>
                        <a:spcBef>
                          <a:spcPts val="0"/>
                        </a:spcBef>
                        <a:spcAft>
                          <a:spcPts val="0"/>
                        </a:spcAft>
                        <a:buClrTx/>
                        <a:buSzTx/>
                        <a:buFontTx/>
                        <a:buNone/>
                        <a:tabLst/>
                        <a:defRPr/>
                      </a:pPr>
                      <a:r>
                        <a:rPr lang="el-GR" sz="1300" b="1" dirty="0" smtClean="0">
                          <a:solidFill>
                            <a:srgbClr val="17365D"/>
                          </a:solidFill>
                          <a:latin typeface="Arial"/>
                          <a:ea typeface="Calibri"/>
                        </a:rPr>
                        <a:t>αντιμετώπισης</a:t>
                      </a:r>
                    </a:p>
                    <a:p>
                      <a:pPr marL="0" marR="0" indent="0" algn="l" defTabSz="914400" rtl="0" eaLnBrk="1" fontAlgn="auto" latinLnBrk="0" hangingPunct="1">
                        <a:lnSpc>
                          <a:spcPct val="150000"/>
                        </a:lnSpc>
                        <a:spcBef>
                          <a:spcPts val="0"/>
                        </a:spcBef>
                        <a:spcAft>
                          <a:spcPts val="0"/>
                        </a:spcAft>
                        <a:buClrTx/>
                        <a:buSzTx/>
                        <a:buFontTx/>
                        <a:buNone/>
                        <a:tabLst/>
                        <a:defRPr/>
                      </a:pPr>
                      <a:endParaRPr lang="el-GR" sz="1300" b="1" dirty="0" smtClean="0">
                        <a:solidFill>
                          <a:srgbClr val="17365D"/>
                        </a:solidFill>
                        <a:latin typeface="Arial"/>
                        <a:ea typeface="Calibri"/>
                      </a:endParaRPr>
                    </a:p>
                    <a:p>
                      <a:pPr marL="647700" marR="0" indent="0" algn="l" defTabSz="914400" rtl="0" eaLnBrk="1" fontAlgn="auto" latinLnBrk="0" hangingPunct="1">
                        <a:lnSpc>
                          <a:spcPct val="150000"/>
                        </a:lnSpc>
                        <a:spcBef>
                          <a:spcPts val="0"/>
                        </a:spcBef>
                        <a:spcAft>
                          <a:spcPts val="0"/>
                        </a:spcAft>
                        <a:buClrTx/>
                        <a:buSzTx/>
                        <a:buFontTx/>
                        <a:buNone/>
                        <a:tabLst/>
                        <a:defRPr/>
                      </a:pPr>
                      <a:r>
                        <a:rPr lang="el-GR" sz="1300" b="1" dirty="0" smtClean="0">
                          <a:solidFill>
                            <a:srgbClr val="17365D"/>
                          </a:solidFill>
                          <a:latin typeface="Arial"/>
                          <a:ea typeface="Calibri"/>
                        </a:rPr>
                        <a:t> </a:t>
                      </a:r>
                      <a:endParaRPr lang="el-GR" sz="1300" b="1" dirty="0">
                        <a:latin typeface="Arial"/>
                        <a:ea typeface="Calibri"/>
                      </a:endParaRPr>
                    </a:p>
                  </a:txBody>
                  <a:tcPr marL="68580" marR="68580" marT="0" marB="0" anchor="ctr"/>
                </a:tc>
                <a:tc>
                  <a:txBody>
                    <a:bodyPr/>
                    <a:lstStyle/>
                    <a:p>
                      <a:pPr marL="737870" indent="-280670" algn="l">
                        <a:lnSpc>
                          <a:spcPct val="150000"/>
                        </a:lnSpc>
                        <a:spcAft>
                          <a:spcPts val="0"/>
                        </a:spcAft>
                      </a:pPr>
                      <a:r>
                        <a:rPr lang="el-GR" sz="1400" dirty="0" smtClean="0">
                          <a:solidFill>
                            <a:srgbClr val="17365D"/>
                          </a:solidFill>
                          <a:latin typeface="Arial"/>
                          <a:ea typeface="Times New Roman"/>
                        </a:rPr>
                        <a:t>    9. </a:t>
                      </a:r>
                      <a:r>
                        <a:rPr lang="el-GR" sz="1400" dirty="0" smtClean="0">
                          <a:solidFill>
                            <a:srgbClr val="17365D"/>
                          </a:solidFill>
                          <a:latin typeface="Arial"/>
                          <a:ea typeface="Calibri"/>
                        </a:rPr>
                        <a:t>Ζητά βοήθεια από τους φίλους/ τις φίλες   του.</a:t>
                      </a:r>
                      <a:r>
                        <a:rPr lang="el-GR" sz="1400" dirty="0" smtClean="0">
                          <a:solidFill>
                            <a:srgbClr val="17365D"/>
                          </a:solidFill>
                          <a:latin typeface="Arial"/>
                          <a:ea typeface="Times New Roman"/>
                        </a:rPr>
                        <a:t> </a:t>
                      </a:r>
                      <a:endParaRPr lang="el-GR" sz="1400" dirty="0" smtClean="0">
                        <a:latin typeface="Arial"/>
                        <a:ea typeface="Calibri"/>
                      </a:endParaRPr>
                    </a:p>
                    <a:p>
                      <a:pPr marL="457200" algn="l">
                        <a:lnSpc>
                          <a:spcPct val="150000"/>
                        </a:lnSpc>
                        <a:spcAft>
                          <a:spcPts val="0"/>
                        </a:spcAft>
                      </a:pPr>
                      <a:r>
                        <a:rPr lang="el-GR" sz="1400" dirty="0" smtClean="0">
                          <a:solidFill>
                            <a:srgbClr val="17365D"/>
                          </a:solidFill>
                          <a:latin typeface="Arial"/>
                          <a:ea typeface="Calibri"/>
                        </a:rPr>
                        <a:t>   10. Παίρνει εκδίκηση</a:t>
                      </a:r>
                      <a:endParaRPr lang="el-GR" sz="1400" dirty="0" smtClean="0">
                        <a:latin typeface="Arial"/>
                        <a:ea typeface="Calibri"/>
                      </a:endParaRPr>
                    </a:p>
                  </a:txBody>
                  <a:tcPr marL="0" marR="0" marT="0" marB="0" anchor="ctr"/>
                </a:tc>
              </a:tr>
              <a:tr h="545203">
                <a:tc vMerge="1">
                  <a:txBody>
                    <a:bodyPr/>
                    <a:lstStyle/>
                    <a:p>
                      <a:pPr algn="ctr">
                        <a:lnSpc>
                          <a:spcPct val="150000"/>
                        </a:lnSpc>
                        <a:spcAft>
                          <a:spcPts val="0"/>
                        </a:spcAft>
                      </a:pPr>
                      <a:endParaRPr lang="el-GR" sz="1000" dirty="0">
                        <a:latin typeface="Arial"/>
                        <a:ea typeface="Calibri"/>
                      </a:endParaRPr>
                    </a:p>
                  </a:txBody>
                  <a:tcPr marL="68580" marR="68580" marT="0" marB="0" anchor="ctr"/>
                </a:tc>
                <a:tc>
                  <a:txBody>
                    <a:bodyPr/>
                    <a:lstStyle/>
                    <a:p>
                      <a:pPr marL="108000" marR="0" indent="0" algn="l" defTabSz="914400" rtl="0" eaLnBrk="1" fontAlgn="auto" latinLnBrk="0" hangingPunct="1">
                        <a:lnSpc>
                          <a:spcPct val="150000"/>
                        </a:lnSpc>
                        <a:spcBef>
                          <a:spcPts val="0"/>
                        </a:spcBef>
                        <a:spcAft>
                          <a:spcPts val="0"/>
                        </a:spcAft>
                        <a:buClrTx/>
                        <a:buSzTx/>
                        <a:buFontTx/>
                        <a:buNone/>
                        <a:tabLst/>
                        <a:defRPr/>
                      </a:pPr>
                      <a:r>
                        <a:rPr lang="el-GR" sz="1300" b="1" dirty="0" smtClean="0">
                          <a:solidFill>
                            <a:srgbClr val="17365D"/>
                          </a:solidFill>
                          <a:latin typeface="Arial"/>
                          <a:ea typeface="Calibri"/>
                        </a:rPr>
                        <a:t>αποφυγής</a:t>
                      </a:r>
                      <a:endParaRPr lang="el-GR" sz="1300" b="1" dirty="0" smtClean="0">
                        <a:latin typeface="Arial"/>
                        <a:ea typeface="Calibri"/>
                      </a:endParaRPr>
                    </a:p>
                    <a:p>
                      <a:pPr marL="647700" marR="0" indent="0" algn="l" defTabSz="914400" rtl="0" eaLnBrk="1" fontAlgn="auto" latinLnBrk="0" hangingPunct="1">
                        <a:lnSpc>
                          <a:spcPct val="150000"/>
                        </a:lnSpc>
                        <a:spcBef>
                          <a:spcPts val="0"/>
                        </a:spcBef>
                        <a:spcAft>
                          <a:spcPts val="0"/>
                        </a:spcAft>
                        <a:buClrTx/>
                        <a:buSzTx/>
                        <a:buFontTx/>
                        <a:buNone/>
                        <a:tabLst/>
                        <a:defRPr/>
                      </a:pPr>
                      <a:endParaRPr lang="el-GR" sz="1300" b="1" dirty="0">
                        <a:latin typeface="Arial"/>
                        <a:ea typeface="Calibri"/>
                      </a:endParaRPr>
                    </a:p>
                  </a:txBody>
                  <a:tcPr marL="68580" marR="68580" marT="0" marB="0" anchor="ctr"/>
                </a:tc>
                <a:tc>
                  <a:txBody>
                    <a:bodyPr/>
                    <a:lstStyle/>
                    <a:p>
                      <a:pPr marL="647700" algn="l">
                        <a:lnSpc>
                          <a:spcPct val="150000"/>
                        </a:lnSpc>
                        <a:spcAft>
                          <a:spcPts val="0"/>
                        </a:spcAft>
                      </a:pPr>
                      <a:r>
                        <a:rPr lang="el-GR" sz="1400" dirty="0">
                          <a:latin typeface="Arial"/>
                          <a:ea typeface="Calibri"/>
                        </a:rPr>
                        <a:t> </a:t>
                      </a:r>
                      <a:r>
                        <a:rPr lang="el-GR" sz="1400" dirty="0" smtClean="0">
                          <a:solidFill>
                            <a:srgbClr val="17365D"/>
                          </a:solidFill>
                          <a:latin typeface="Arial"/>
                          <a:ea typeface="Calibri"/>
                        </a:rPr>
                        <a:t>6.  Προσπαθεί να προφυλαχτεί. </a:t>
                      </a:r>
                      <a:endParaRPr lang="el-GR" sz="1400" dirty="0" smtClean="0">
                        <a:latin typeface="Arial"/>
                        <a:ea typeface="Calibri"/>
                      </a:endParaRPr>
                    </a:p>
                    <a:p>
                      <a:pPr marL="647700" algn="l">
                        <a:lnSpc>
                          <a:spcPct val="150000"/>
                        </a:lnSpc>
                        <a:spcAft>
                          <a:spcPts val="0"/>
                        </a:spcAft>
                      </a:pPr>
                      <a:r>
                        <a:rPr lang="el-GR" sz="1400" dirty="0" smtClean="0">
                          <a:solidFill>
                            <a:srgbClr val="17365D"/>
                          </a:solidFill>
                          <a:latin typeface="Arial"/>
                          <a:ea typeface="Calibri"/>
                        </a:rPr>
                        <a:t>11.  Παρακαλεί να σταματήσουν. </a:t>
                      </a:r>
                      <a:endParaRPr lang="el-GR" sz="1400" dirty="0" smtClean="0">
                        <a:latin typeface="Arial"/>
                        <a:ea typeface="Calibri"/>
                      </a:endParaRPr>
                    </a:p>
                    <a:p>
                      <a:pPr marL="647700" algn="l">
                        <a:lnSpc>
                          <a:spcPct val="150000"/>
                        </a:lnSpc>
                        <a:spcAft>
                          <a:spcPts val="0"/>
                        </a:spcAft>
                      </a:pPr>
                      <a:r>
                        <a:rPr lang="el-GR" sz="1400" dirty="0" smtClean="0">
                          <a:solidFill>
                            <a:srgbClr val="17365D"/>
                          </a:solidFill>
                          <a:latin typeface="Arial"/>
                          <a:ea typeface="Calibri"/>
                        </a:rPr>
                        <a:t>12.   Αποφεύγει την κατάσταση.</a:t>
                      </a:r>
                      <a:endParaRPr lang="el-GR" sz="1400" dirty="0">
                        <a:latin typeface="Arial"/>
                        <a:ea typeface="Calibri"/>
                      </a:endParaRPr>
                    </a:p>
                  </a:txBody>
                  <a:tcPr marL="0" marR="0" marT="0" marB="0" anchor="ctr"/>
                </a:tc>
              </a:tr>
              <a:tr h="545203">
                <a:tc gridSpan="2">
                  <a:txBody>
                    <a:bodyPr/>
                    <a:lstStyle/>
                    <a:p>
                      <a:pPr algn="ctr">
                        <a:lnSpc>
                          <a:spcPct val="150000"/>
                        </a:lnSpc>
                        <a:spcAft>
                          <a:spcPts val="0"/>
                        </a:spcAft>
                      </a:pPr>
                      <a:r>
                        <a:rPr lang="el-GR" sz="1400" b="1" dirty="0">
                          <a:solidFill>
                            <a:srgbClr val="17365D"/>
                          </a:solidFill>
                          <a:latin typeface="Arial"/>
                          <a:ea typeface="Calibri"/>
                        </a:rPr>
                        <a:t>παθητικές</a:t>
                      </a:r>
                      <a:endParaRPr lang="el-GR" sz="1000" dirty="0">
                        <a:latin typeface="Arial"/>
                        <a:ea typeface="Calibri"/>
                      </a:endParaRPr>
                    </a:p>
                    <a:p>
                      <a:pPr algn="ctr">
                        <a:lnSpc>
                          <a:spcPct val="150000"/>
                        </a:lnSpc>
                        <a:spcAft>
                          <a:spcPts val="0"/>
                        </a:spcAft>
                      </a:pPr>
                      <a:r>
                        <a:rPr lang="el-GR" sz="1400" b="1" dirty="0">
                          <a:solidFill>
                            <a:srgbClr val="17365D"/>
                          </a:solidFill>
                          <a:latin typeface="Arial"/>
                          <a:ea typeface="Calibri"/>
                        </a:rPr>
                        <a:t>στρατηγικές</a:t>
                      </a:r>
                      <a:endParaRPr lang="el-GR" sz="1000" dirty="0">
                        <a:latin typeface="Arial"/>
                        <a:ea typeface="Calibri"/>
                      </a:endParaRPr>
                    </a:p>
                  </a:txBody>
                  <a:tcPr marL="68580" marR="68580" marT="0" marB="0" anchor="ctr"/>
                </a:tc>
                <a:tc hMerge="1">
                  <a:txBody>
                    <a:bodyPr/>
                    <a:lstStyle/>
                    <a:p>
                      <a:endParaRPr lang="el-GR"/>
                    </a:p>
                  </a:txBody>
                  <a:tcPr/>
                </a:tc>
                <a:tc>
                  <a:txBody>
                    <a:bodyPr/>
                    <a:lstStyle/>
                    <a:p>
                      <a:pPr marL="471805" indent="-471805" algn="l">
                        <a:lnSpc>
                          <a:spcPct val="150000"/>
                        </a:lnSpc>
                        <a:spcAft>
                          <a:spcPts val="0"/>
                        </a:spcAft>
                      </a:pPr>
                      <a:r>
                        <a:rPr lang="el-GR" sz="1200" dirty="0">
                          <a:solidFill>
                            <a:srgbClr val="17365D"/>
                          </a:solidFill>
                          <a:latin typeface="Arial"/>
                          <a:ea typeface="Calibri"/>
                        </a:rPr>
                        <a:t>      </a:t>
                      </a:r>
                      <a:r>
                        <a:rPr lang="el-GR" sz="1200" dirty="0" smtClean="0">
                          <a:solidFill>
                            <a:srgbClr val="17365D"/>
                          </a:solidFill>
                          <a:latin typeface="Arial"/>
                          <a:ea typeface="Calibri"/>
                        </a:rPr>
                        <a:t>         </a:t>
                      </a:r>
                      <a:r>
                        <a:rPr lang="el-GR" sz="1400" dirty="0" smtClean="0">
                          <a:solidFill>
                            <a:srgbClr val="17365D"/>
                          </a:solidFill>
                          <a:latin typeface="Arial"/>
                          <a:ea typeface="Calibri"/>
                        </a:rPr>
                        <a:t>5</a:t>
                      </a:r>
                      <a:r>
                        <a:rPr lang="el-GR" sz="1400" dirty="0">
                          <a:solidFill>
                            <a:srgbClr val="17365D"/>
                          </a:solidFill>
                          <a:latin typeface="Arial"/>
                          <a:ea typeface="Calibri"/>
                        </a:rPr>
                        <a:t>.</a:t>
                      </a:r>
                      <a:r>
                        <a:rPr lang="el-GR" sz="1400" dirty="0">
                          <a:solidFill>
                            <a:srgbClr val="17365D"/>
                          </a:solidFill>
                          <a:latin typeface="Arial"/>
                          <a:ea typeface="Times New Roman"/>
                        </a:rPr>
                        <a:t> </a:t>
                      </a:r>
                      <a:r>
                        <a:rPr lang="el-GR" sz="1400" dirty="0">
                          <a:solidFill>
                            <a:srgbClr val="17365D"/>
                          </a:solidFill>
                          <a:latin typeface="Arial"/>
                          <a:ea typeface="Calibri"/>
                        </a:rPr>
                        <a:t> Ξεσπά σε κλάματα.</a:t>
                      </a:r>
                      <a:endParaRPr lang="el-GR" sz="1400" dirty="0">
                        <a:latin typeface="Arial"/>
                        <a:ea typeface="Calibri"/>
                      </a:endParaRPr>
                    </a:p>
                    <a:p>
                      <a:pPr marL="471805" indent="-201295" algn="l">
                        <a:lnSpc>
                          <a:spcPct val="150000"/>
                        </a:lnSpc>
                        <a:spcAft>
                          <a:spcPts val="0"/>
                        </a:spcAft>
                      </a:pPr>
                      <a:r>
                        <a:rPr lang="el-GR" sz="1400" dirty="0">
                          <a:solidFill>
                            <a:srgbClr val="17365D"/>
                          </a:solidFill>
                          <a:latin typeface="Arial"/>
                          <a:ea typeface="Times New Roman"/>
                        </a:rPr>
                        <a:t>     </a:t>
                      </a:r>
                      <a:r>
                        <a:rPr lang="el-GR" sz="1400" dirty="0">
                          <a:solidFill>
                            <a:srgbClr val="17365D"/>
                          </a:solidFill>
                          <a:latin typeface="Arial"/>
                          <a:ea typeface="Calibri"/>
                        </a:rPr>
                        <a:t>  </a:t>
                      </a:r>
                      <a:r>
                        <a:rPr lang="el-GR" sz="1400" baseline="0" dirty="0" smtClean="0">
                          <a:solidFill>
                            <a:srgbClr val="17365D"/>
                          </a:solidFill>
                          <a:latin typeface="Arial"/>
                          <a:ea typeface="Calibri"/>
                        </a:rPr>
                        <a:t> </a:t>
                      </a:r>
                      <a:r>
                        <a:rPr lang="el-GR" sz="1400" dirty="0" smtClean="0">
                          <a:solidFill>
                            <a:srgbClr val="17365D"/>
                          </a:solidFill>
                          <a:latin typeface="Arial"/>
                          <a:ea typeface="Calibri"/>
                        </a:rPr>
                        <a:t>8</a:t>
                      </a:r>
                      <a:r>
                        <a:rPr lang="el-GR" sz="1400" dirty="0">
                          <a:solidFill>
                            <a:srgbClr val="17365D"/>
                          </a:solidFill>
                          <a:latin typeface="Arial"/>
                          <a:ea typeface="Calibri"/>
                        </a:rPr>
                        <a:t>.  Το βάζει στα πόδια/ </a:t>
                      </a:r>
                      <a:r>
                        <a:rPr lang="el-GR" sz="1400" dirty="0" smtClean="0">
                          <a:solidFill>
                            <a:srgbClr val="17365D"/>
                          </a:solidFill>
                          <a:latin typeface="Arial"/>
                          <a:ea typeface="Calibri"/>
                        </a:rPr>
                        <a:t>Κρύβεται.</a:t>
                      </a:r>
                      <a:endParaRPr lang="el-GR" sz="1400" dirty="0" smtClean="0">
                        <a:solidFill>
                          <a:schemeClr val="dk1"/>
                        </a:solidFill>
                        <a:latin typeface="Arial"/>
                        <a:ea typeface="Calibri"/>
                      </a:endParaRPr>
                    </a:p>
                    <a:p>
                      <a:pPr marL="471805" indent="-201295" algn="l">
                        <a:lnSpc>
                          <a:spcPct val="150000"/>
                        </a:lnSpc>
                        <a:spcAft>
                          <a:spcPts val="0"/>
                        </a:spcAft>
                      </a:pPr>
                      <a:r>
                        <a:rPr lang="el-GR" sz="1400" dirty="0" smtClean="0">
                          <a:solidFill>
                            <a:srgbClr val="17365D"/>
                          </a:solidFill>
                          <a:latin typeface="Arial"/>
                          <a:ea typeface="Calibri"/>
                        </a:rPr>
                        <a:t>       13</a:t>
                      </a:r>
                      <a:r>
                        <a:rPr lang="el-GR" sz="1400" dirty="0">
                          <a:solidFill>
                            <a:srgbClr val="17365D"/>
                          </a:solidFill>
                          <a:latin typeface="Arial"/>
                          <a:ea typeface="Calibri"/>
                        </a:rPr>
                        <a:t>.  Δεν θέλει να πάει στο σχολείο.</a:t>
                      </a:r>
                      <a:endParaRPr lang="el-GR" sz="1400" dirty="0">
                        <a:latin typeface="Arial"/>
                        <a:ea typeface="Calibri"/>
                      </a:endParaRPr>
                    </a:p>
                  </a:txBody>
                  <a:tcPr marL="68580" marR="68580" marT="0" marB="0" anchor="ctr"/>
                </a:tc>
              </a:tr>
              <a:tr h="1368587">
                <a:tc gridSpan="2">
                  <a:txBody>
                    <a:bodyPr/>
                    <a:lstStyle/>
                    <a:p>
                      <a:pPr algn="ctr">
                        <a:lnSpc>
                          <a:spcPct val="150000"/>
                        </a:lnSpc>
                        <a:spcAft>
                          <a:spcPts val="0"/>
                        </a:spcAft>
                      </a:pPr>
                      <a:r>
                        <a:rPr lang="el-GR" sz="1400" b="1" dirty="0" smtClean="0">
                          <a:solidFill>
                            <a:srgbClr val="17365D"/>
                          </a:solidFill>
                          <a:latin typeface="Arial"/>
                          <a:ea typeface="Calibri"/>
                        </a:rPr>
                        <a:t>γνωστοποίηση/επικοινωνία</a:t>
                      </a:r>
                      <a:endParaRPr lang="el-GR" sz="1000" dirty="0">
                        <a:latin typeface="Arial"/>
                        <a:ea typeface="Calibri"/>
                      </a:endParaRPr>
                    </a:p>
                  </a:txBody>
                  <a:tcPr marL="68580" marR="68580" marT="0" marB="0" anchor="ctr"/>
                </a:tc>
                <a:tc hMerge="1">
                  <a:txBody>
                    <a:bodyPr/>
                    <a:lstStyle/>
                    <a:p>
                      <a:endParaRPr lang="el-GR"/>
                    </a:p>
                  </a:txBody>
                  <a:tcPr/>
                </a:tc>
                <a:tc>
                  <a:txBody>
                    <a:bodyPr/>
                    <a:lstStyle/>
                    <a:p>
                      <a:pPr marL="468000" indent="0" algn="l">
                        <a:lnSpc>
                          <a:spcPct val="150000"/>
                        </a:lnSpc>
                        <a:spcAft>
                          <a:spcPts val="0"/>
                        </a:spcAft>
                      </a:pPr>
                      <a:r>
                        <a:rPr lang="el-GR" sz="1400" dirty="0" smtClean="0">
                          <a:solidFill>
                            <a:srgbClr val="17365D"/>
                          </a:solidFill>
                          <a:latin typeface="Arial"/>
                          <a:ea typeface="Calibri"/>
                        </a:rPr>
                        <a:t>1</a:t>
                      </a:r>
                      <a:r>
                        <a:rPr lang="el-GR" sz="1400" dirty="0">
                          <a:solidFill>
                            <a:srgbClr val="17365D"/>
                          </a:solidFill>
                          <a:latin typeface="Arial"/>
                          <a:ea typeface="Calibri"/>
                        </a:rPr>
                        <a:t>. Το λέει σε κάποιον εκπαιδευτικό ή σε </a:t>
                      </a:r>
                      <a:r>
                        <a:rPr lang="el-GR" sz="1400" dirty="0" smtClean="0">
                          <a:solidFill>
                            <a:srgbClr val="17365D"/>
                          </a:solidFill>
                          <a:latin typeface="Arial"/>
                          <a:ea typeface="Calibri"/>
                        </a:rPr>
                        <a:t>κάποιον </a:t>
                      </a:r>
                      <a:r>
                        <a:rPr lang="el-GR" sz="1400" dirty="0">
                          <a:solidFill>
                            <a:srgbClr val="17365D"/>
                          </a:solidFill>
                          <a:latin typeface="Arial"/>
                          <a:ea typeface="Calibri"/>
                        </a:rPr>
                        <a:t>ενήλικο </a:t>
                      </a:r>
                      <a:r>
                        <a:rPr lang="el-GR" sz="1400" dirty="0" smtClean="0">
                          <a:solidFill>
                            <a:srgbClr val="17365D"/>
                          </a:solidFill>
                          <a:latin typeface="Arial"/>
                          <a:ea typeface="Calibri"/>
                        </a:rPr>
                        <a:t>                    στο σχολείο</a:t>
                      </a:r>
                      <a:r>
                        <a:rPr lang="el-GR" sz="1400" dirty="0">
                          <a:solidFill>
                            <a:srgbClr val="17365D"/>
                          </a:solidFill>
                          <a:latin typeface="Arial"/>
                          <a:ea typeface="Calibri"/>
                        </a:rPr>
                        <a:t>.</a:t>
                      </a:r>
                      <a:endParaRPr lang="el-GR" sz="1400" dirty="0">
                        <a:latin typeface="Arial"/>
                        <a:ea typeface="Calibri"/>
                      </a:endParaRPr>
                    </a:p>
                    <a:p>
                      <a:pPr marL="467995" indent="-266700" algn="l">
                        <a:lnSpc>
                          <a:spcPct val="150000"/>
                        </a:lnSpc>
                        <a:spcAft>
                          <a:spcPts val="0"/>
                        </a:spcAft>
                      </a:pPr>
                      <a:r>
                        <a:rPr lang="el-GR" sz="1400" dirty="0">
                          <a:solidFill>
                            <a:srgbClr val="17365D"/>
                          </a:solidFill>
                          <a:latin typeface="Arial"/>
                          <a:ea typeface="Calibri"/>
                        </a:rPr>
                        <a:t>      2.Το λέει σε μένα και / ή  στο/ στη σύζυγό μου.</a:t>
                      </a:r>
                      <a:endParaRPr lang="el-GR" sz="1400" dirty="0">
                        <a:latin typeface="Arial"/>
                        <a:ea typeface="Calibri"/>
                      </a:endParaRPr>
                    </a:p>
                    <a:p>
                      <a:pPr marL="467995" indent="-266700" algn="l">
                        <a:lnSpc>
                          <a:spcPct val="150000"/>
                        </a:lnSpc>
                        <a:spcAft>
                          <a:spcPts val="0"/>
                        </a:spcAft>
                      </a:pPr>
                      <a:r>
                        <a:rPr lang="el-GR" sz="1400" dirty="0">
                          <a:solidFill>
                            <a:srgbClr val="17365D"/>
                          </a:solidFill>
                          <a:latin typeface="Arial"/>
                          <a:ea typeface="Calibri"/>
                        </a:rPr>
                        <a:t>      3.Το λέει στα αδέρφια του</a:t>
                      </a:r>
                      <a:r>
                        <a:rPr lang="el-GR" sz="1400" dirty="0" smtClean="0">
                          <a:solidFill>
                            <a:srgbClr val="17365D"/>
                          </a:solidFill>
                          <a:latin typeface="Arial"/>
                          <a:ea typeface="Calibri"/>
                        </a:rPr>
                        <a:t>.</a:t>
                      </a:r>
                      <a:endParaRPr lang="el-GR" sz="1400" dirty="0">
                        <a:latin typeface="Arial"/>
                        <a:ea typeface="Calibri"/>
                      </a:endParaRPr>
                    </a:p>
                  </a:txBody>
                  <a:tcPr marL="68580" marR="68580" marT="0" marB="0" anchor="ctr"/>
                </a:tc>
              </a:tr>
              <a:tr h="545203">
                <a:tc gridSpan="2">
                  <a:txBody>
                    <a:bodyPr/>
                    <a:lstStyle/>
                    <a:p>
                      <a:pPr algn="ctr">
                        <a:lnSpc>
                          <a:spcPct val="150000"/>
                        </a:lnSpc>
                        <a:spcAft>
                          <a:spcPts val="0"/>
                        </a:spcAft>
                      </a:pPr>
                      <a:r>
                        <a:rPr lang="el-GR" sz="1400" b="1" dirty="0">
                          <a:solidFill>
                            <a:srgbClr val="17365D"/>
                          </a:solidFill>
                          <a:latin typeface="Arial"/>
                          <a:ea typeface="Calibri"/>
                        </a:rPr>
                        <a:t>αγνόηση</a:t>
                      </a:r>
                      <a:endParaRPr lang="el-GR" sz="1000" dirty="0">
                        <a:latin typeface="Arial"/>
                        <a:ea typeface="Calibri"/>
                      </a:endParaRPr>
                    </a:p>
                  </a:txBody>
                  <a:tcPr marL="68580" marR="68580" marT="0" marB="0" anchor="ctr"/>
                </a:tc>
                <a:tc hMerge="1">
                  <a:txBody>
                    <a:bodyPr/>
                    <a:lstStyle/>
                    <a:p>
                      <a:endParaRPr lang="el-GR"/>
                    </a:p>
                  </a:txBody>
                  <a:tcPr/>
                </a:tc>
                <a:tc>
                  <a:txBody>
                    <a:bodyPr/>
                    <a:lstStyle/>
                    <a:p>
                      <a:pPr indent="201295" algn="l">
                        <a:lnSpc>
                          <a:spcPct val="150000"/>
                        </a:lnSpc>
                        <a:spcAft>
                          <a:spcPts val="0"/>
                        </a:spcAft>
                      </a:pPr>
                      <a:r>
                        <a:rPr lang="el-GR" sz="1400" dirty="0">
                          <a:solidFill>
                            <a:srgbClr val="17365D"/>
                          </a:solidFill>
                          <a:latin typeface="Arial"/>
                          <a:ea typeface="Calibri"/>
                        </a:rPr>
                        <a:t>      </a:t>
                      </a:r>
                      <a:endParaRPr lang="el-GR" sz="1400" dirty="0">
                        <a:latin typeface="Arial"/>
                        <a:ea typeface="Calibri"/>
                      </a:endParaRPr>
                    </a:p>
                    <a:p>
                      <a:pPr indent="201295" algn="l">
                        <a:lnSpc>
                          <a:spcPct val="150000"/>
                        </a:lnSpc>
                        <a:spcAft>
                          <a:spcPts val="0"/>
                        </a:spcAft>
                      </a:pPr>
                      <a:r>
                        <a:rPr lang="el-GR" sz="1400" dirty="0">
                          <a:solidFill>
                            <a:srgbClr val="17365D"/>
                          </a:solidFill>
                          <a:latin typeface="Arial"/>
                          <a:ea typeface="Calibri"/>
                        </a:rPr>
                        <a:t>      7. Δεν δίνει σημασία</a:t>
                      </a:r>
                      <a:endParaRPr lang="el-GR" sz="1400" dirty="0">
                        <a:latin typeface="Arial"/>
                        <a:ea typeface="Calibri"/>
                      </a:endParaRPr>
                    </a:p>
                  </a:txBody>
                  <a:tcPr marL="68580" marR="68580" marT="0" marB="0"/>
                </a:tc>
              </a:tr>
              <a:tr h="545203">
                <a:tc gridSpan="2">
                  <a:txBody>
                    <a:bodyPr/>
                    <a:lstStyle/>
                    <a:p>
                      <a:pPr algn="ctr">
                        <a:lnSpc>
                          <a:spcPct val="150000"/>
                        </a:lnSpc>
                        <a:spcAft>
                          <a:spcPts val="0"/>
                        </a:spcAft>
                      </a:pPr>
                      <a:r>
                        <a:rPr lang="el-GR" sz="1400" b="1">
                          <a:solidFill>
                            <a:srgbClr val="17365D"/>
                          </a:solidFill>
                          <a:latin typeface="Arial"/>
                          <a:ea typeface="Calibri"/>
                        </a:rPr>
                        <a:t>μη ενημερότητα γονιών</a:t>
                      </a:r>
                      <a:endParaRPr lang="el-GR" sz="1000">
                        <a:latin typeface="Arial"/>
                        <a:ea typeface="Calibri"/>
                      </a:endParaRPr>
                    </a:p>
                  </a:txBody>
                  <a:tcPr marL="68580" marR="68580" marT="0" marB="0" anchor="ctr"/>
                </a:tc>
                <a:tc hMerge="1">
                  <a:txBody>
                    <a:bodyPr/>
                    <a:lstStyle/>
                    <a:p>
                      <a:endParaRPr lang="el-GR"/>
                    </a:p>
                  </a:txBody>
                  <a:tcPr/>
                </a:tc>
                <a:tc>
                  <a:txBody>
                    <a:bodyPr/>
                    <a:lstStyle/>
                    <a:p>
                      <a:pPr marL="467995" indent="-266700" algn="l">
                        <a:lnSpc>
                          <a:spcPct val="150000"/>
                        </a:lnSpc>
                        <a:spcAft>
                          <a:spcPts val="0"/>
                        </a:spcAft>
                      </a:pPr>
                      <a:r>
                        <a:rPr lang="el-GR" sz="1400" dirty="0">
                          <a:solidFill>
                            <a:srgbClr val="17365D"/>
                          </a:solidFill>
                          <a:latin typeface="Arial"/>
                          <a:ea typeface="Calibri"/>
                        </a:rPr>
                        <a:t>     14. Δεν γνωρίζω πως αντιδρά το παιδί μου σε μια παρόμοια κατάσταση.</a:t>
                      </a:r>
                      <a:endParaRPr lang="el-GR" sz="1400" dirty="0">
                        <a:latin typeface="Arial"/>
                        <a:ea typeface="Calibri"/>
                      </a:endParaRPr>
                    </a:p>
                  </a:txBody>
                  <a:tcPr marL="68580" marR="68580" marT="0" marB="0"/>
                </a:tc>
              </a:tr>
            </a:tbl>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sz="quarter" idx="1"/>
          </p:nvPr>
        </p:nvSpPr>
        <p:spPr/>
        <p:txBody>
          <a:bodyPr/>
          <a:lstStyle/>
          <a:p>
            <a:r>
              <a:rPr lang="el-GR" dirty="0" smtClean="0"/>
              <a:t>Κάργα Σταυρούλα, Εκπαιδευτικός, Υποψήφια Διδάκτορας, Παιδαγωγικό Τμήμα Δημοτικής Εκπαίδευσης, ΑΠΘ</a:t>
            </a:r>
          </a:p>
          <a:p>
            <a:r>
              <a:rPr lang="el-GR" dirty="0" err="1" smtClean="0"/>
              <a:t>Μπίμπου</a:t>
            </a:r>
            <a:r>
              <a:rPr lang="el-GR" dirty="0" smtClean="0"/>
              <a:t>-</a:t>
            </a:r>
            <a:r>
              <a:rPr lang="el-GR" dirty="0" err="1" smtClean="0"/>
              <a:t>Νάκου</a:t>
            </a:r>
            <a:r>
              <a:rPr lang="el-GR" dirty="0" smtClean="0"/>
              <a:t>, Ιωάννα, Αναπληρώτρια Καθηγήτρια Ψυχολογίας ΠΤΔΕ, ΑΠΘ</a:t>
            </a:r>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827584" y="0"/>
            <a:ext cx="7772400" cy="1143000"/>
          </a:xfrm>
        </p:spPr>
        <p:txBody>
          <a:bodyPr>
            <a:noAutofit/>
          </a:bodyPr>
          <a:lstStyle/>
          <a:p>
            <a:pPr algn="ctr"/>
            <a:r>
              <a:rPr lang="el-GR" sz="2800" dirty="0" smtClean="0"/>
              <a:t>Τι κάνει συνήθως το παιδί σας, όταν εκφοβίζεται στο σχολείο;</a:t>
            </a:r>
            <a:endParaRPr lang="en-US" sz="2800" dirty="0"/>
          </a:p>
        </p:txBody>
      </p:sp>
      <p:graphicFrame>
        <p:nvGraphicFramePr>
          <p:cNvPr id="5" name="4 - Πίνακας"/>
          <p:cNvGraphicFramePr>
            <a:graphicFrameLocks noGrp="1"/>
          </p:cNvGraphicFramePr>
          <p:nvPr/>
        </p:nvGraphicFramePr>
        <p:xfrm>
          <a:off x="683568" y="1124744"/>
          <a:ext cx="7704858" cy="3997511"/>
        </p:xfrm>
        <a:graphic>
          <a:graphicData uri="http://schemas.openxmlformats.org/drawingml/2006/table">
            <a:tbl>
              <a:tblPr firstRow="1" bandRow="1">
                <a:tableStyleId>{5C22544A-7EE6-4342-B048-85BDC9FD1C3A}</a:tableStyleId>
              </a:tblPr>
              <a:tblGrid>
                <a:gridCol w="1284143"/>
                <a:gridCol w="1284143"/>
                <a:gridCol w="1284143"/>
                <a:gridCol w="1284143"/>
                <a:gridCol w="1284143"/>
                <a:gridCol w="1284143"/>
              </a:tblGrid>
              <a:tr h="576066">
                <a:tc gridSpan="6">
                  <a:txBody>
                    <a:bodyPr/>
                    <a:lstStyle/>
                    <a:p>
                      <a:pPr marL="38100" marR="38100" algn="ctr">
                        <a:lnSpc>
                          <a:spcPts val="1600"/>
                        </a:lnSpc>
                        <a:spcAft>
                          <a:spcPts val="0"/>
                        </a:spcAft>
                      </a:pPr>
                      <a:r>
                        <a:rPr lang="el-GR" sz="1400" b="1" dirty="0">
                          <a:solidFill>
                            <a:schemeClr val="bg1"/>
                          </a:solidFill>
                          <a:latin typeface="Arial"/>
                          <a:ea typeface="Calibri"/>
                        </a:rPr>
                        <a:t>Περιγραφικά Στοιχεία </a:t>
                      </a:r>
                      <a:endParaRPr lang="el-GR" sz="1400" dirty="0">
                        <a:solidFill>
                          <a:schemeClr val="bg1"/>
                        </a:solidFill>
                        <a:latin typeface="Arial"/>
                        <a:ea typeface="Calibri"/>
                      </a:endParaRPr>
                    </a:p>
                    <a:p>
                      <a:pPr marL="38100" marR="38100" algn="ctr">
                        <a:lnSpc>
                          <a:spcPts val="1600"/>
                        </a:lnSpc>
                        <a:spcAft>
                          <a:spcPts val="0"/>
                        </a:spcAft>
                      </a:pPr>
                      <a:r>
                        <a:rPr lang="el-GR" sz="1400" b="1" dirty="0">
                          <a:solidFill>
                            <a:schemeClr val="bg1"/>
                          </a:solidFill>
                          <a:latin typeface="Arial"/>
                          <a:ea typeface="Calibri"/>
                        </a:rPr>
                        <a:t>των στρατηγικών των παιδιών που εκφοβίζονται, σύμφωνα με τους γονείς τους</a:t>
                      </a:r>
                      <a:endParaRPr lang="el-GR" sz="1400" dirty="0">
                        <a:solidFill>
                          <a:schemeClr val="bg1"/>
                        </a:solidFill>
                        <a:latin typeface="Arial"/>
                        <a:ea typeface="Calibri"/>
                      </a:endParaRPr>
                    </a:p>
                  </a:txBody>
                  <a:tcPr marL="0" marR="0" marT="0" marB="0" anchor="ctr"/>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tr>
              <a:tr h="355105">
                <a:tc>
                  <a:txBody>
                    <a:bodyPr/>
                    <a:lstStyle/>
                    <a:p>
                      <a:pPr algn="ctr">
                        <a:lnSpc>
                          <a:spcPct val="150000"/>
                        </a:lnSpc>
                        <a:spcAft>
                          <a:spcPts val="0"/>
                        </a:spcAft>
                      </a:pPr>
                      <a:endParaRPr lang="el-GR" sz="1200">
                        <a:latin typeface="Arial"/>
                        <a:ea typeface="Calibri"/>
                      </a:endParaRPr>
                    </a:p>
                  </a:txBody>
                  <a:tcPr marL="0" marR="0" marT="0" marB="0" anchor="ctr"/>
                </a:tc>
                <a:tc>
                  <a:txBody>
                    <a:bodyPr/>
                    <a:lstStyle/>
                    <a:p>
                      <a:pPr marL="38100" marR="38100" algn="r">
                        <a:lnSpc>
                          <a:spcPts val="1600"/>
                        </a:lnSpc>
                        <a:spcAft>
                          <a:spcPts val="0"/>
                        </a:spcAft>
                      </a:pPr>
                      <a:r>
                        <a:rPr lang="el-GR" sz="900" dirty="0">
                          <a:solidFill>
                            <a:srgbClr val="000000"/>
                          </a:solidFill>
                          <a:latin typeface="Arial"/>
                          <a:ea typeface="Calibri"/>
                        </a:rPr>
                        <a:t>N</a:t>
                      </a:r>
                      <a:endParaRPr lang="el-GR" sz="1000" dirty="0">
                        <a:latin typeface="Arial"/>
                        <a:ea typeface="Calibri"/>
                      </a:endParaRPr>
                    </a:p>
                  </a:txBody>
                  <a:tcPr marL="0" marR="0" marT="0" marB="0" anchor="b"/>
                </a:tc>
                <a:tc>
                  <a:txBody>
                    <a:bodyPr/>
                    <a:lstStyle/>
                    <a:p>
                      <a:pPr marL="38100" marR="38100" algn="r">
                        <a:lnSpc>
                          <a:spcPts val="1600"/>
                        </a:lnSpc>
                        <a:spcAft>
                          <a:spcPts val="0"/>
                        </a:spcAft>
                      </a:pPr>
                      <a:r>
                        <a:rPr lang="el-GR" sz="1200" dirty="0" err="1">
                          <a:solidFill>
                            <a:srgbClr val="17365D"/>
                          </a:solidFill>
                          <a:latin typeface="Arial"/>
                          <a:ea typeface="Calibri"/>
                        </a:rPr>
                        <a:t>Minimum</a:t>
                      </a:r>
                      <a:endParaRPr lang="el-GR" sz="1000" dirty="0">
                        <a:latin typeface="Arial"/>
                        <a:ea typeface="Calibri"/>
                      </a:endParaRPr>
                    </a:p>
                  </a:txBody>
                  <a:tcPr marL="0" marR="0" marT="0" marB="0" anchor="b"/>
                </a:tc>
                <a:tc>
                  <a:txBody>
                    <a:bodyPr/>
                    <a:lstStyle/>
                    <a:p>
                      <a:pPr marL="38100" marR="38100" algn="r">
                        <a:lnSpc>
                          <a:spcPts val="1600"/>
                        </a:lnSpc>
                        <a:spcAft>
                          <a:spcPts val="0"/>
                        </a:spcAft>
                      </a:pPr>
                      <a:r>
                        <a:rPr lang="el-GR" sz="1200" dirty="0" err="1">
                          <a:solidFill>
                            <a:srgbClr val="17365D"/>
                          </a:solidFill>
                          <a:latin typeface="Arial"/>
                          <a:ea typeface="Calibri"/>
                        </a:rPr>
                        <a:t>Maximum</a:t>
                      </a:r>
                      <a:endParaRPr lang="el-GR" sz="1000" dirty="0">
                        <a:latin typeface="Arial"/>
                        <a:ea typeface="Calibri"/>
                      </a:endParaRPr>
                    </a:p>
                  </a:txBody>
                  <a:tcPr marL="0" marR="0" marT="0" marB="0" anchor="b"/>
                </a:tc>
                <a:tc>
                  <a:txBody>
                    <a:bodyPr/>
                    <a:lstStyle/>
                    <a:p>
                      <a:pPr marL="38100" marR="38100" algn="r">
                        <a:lnSpc>
                          <a:spcPts val="1600"/>
                        </a:lnSpc>
                        <a:spcAft>
                          <a:spcPts val="0"/>
                        </a:spcAft>
                      </a:pPr>
                      <a:r>
                        <a:rPr lang="el-GR" sz="1200" dirty="0" err="1">
                          <a:solidFill>
                            <a:srgbClr val="17365D"/>
                          </a:solidFill>
                          <a:latin typeface="Arial"/>
                          <a:ea typeface="Calibri"/>
                        </a:rPr>
                        <a:t>Mean</a:t>
                      </a:r>
                      <a:endParaRPr lang="el-GR" sz="1000" dirty="0">
                        <a:latin typeface="Arial"/>
                        <a:ea typeface="Calibri"/>
                      </a:endParaRPr>
                    </a:p>
                  </a:txBody>
                  <a:tcPr marL="0" marR="0" marT="0" marB="0" anchor="b"/>
                </a:tc>
                <a:tc>
                  <a:txBody>
                    <a:bodyPr/>
                    <a:lstStyle/>
                    <a:p>
                      <a:pPr marL="38100" marR="38100" algn="r">
                        <a:lnSpc>
                          <a:spcPts val="1600"/>
                        </a:lnSpc>
                        <a:spcAft>
                          <a:spcPts val="0"/>
                        </a:spcAft>
                      </a:pPr>
                      <a:r>
                        <a:rPr lang="el-GR" sz="1200" dirty="0" err="1">
                          <a:solidFill>
                            <a:srgbClr val="17365D"/>
                          </a:solidFill>
                          <a:latin typeface="Arial"/>
                          <a:ea typeface="Calibri"/>
                        </a:rPr>
                        <a:t>Std</a:t>
                      </a:r>
                      <a:r>
                        <a:rPr lang="el-GR" sz="1200" dirty="0">
                          <a:solidFill>
                            <a:srgbClr val="17365D"/>
                          </a:solidFill>
                          <a:latin typeface="Arial"/>
                          <a:ea typeface="Calibri"/>
                        </a:rPr>
                        <a:t>. </a:t>
                      </a:r>
                      <a:r>
                        <a:rPr lang="el-GR" sz="1200" dirty="0" err="1">
                          <a:solidFill>
                            <a:srgbClr val="17365D"/>
                          </a:solidFill>
                          <a:latin typeface="Arial"/>
                          <a:ea typeface="Calibri"/>
                        </a:rPr>
                        <a:t>Deviation</a:t>
                      </a:r>
                      <a:endParaRPr lang="el-GR" sz="1000" dirty="0">
                        <a:latin typeface="Arial"/>
                        <a:ea typeface="Calibri"/>
                      </a:endParaRPr>
                    </a:p>
                  </a:txBody>
                  <a:tcPr marL="0" marR="0" marT="0" marB="0" anchor="b"/>
                </a:tc>
              </a:tr>
              <a:tr h="545461">
                <a:tc>
                  <a:txBody>
                    <a:bodyPr/>
                    <a:lstStyle/>
                    <a:p>
                      <a:pPr marL="39370" marR="39370" algn="l">
                        <a:lnSpc>
                          <a:spcPct val="150000"/>
                        </a:lnSpc>
                        <a:spcAft>
                          <a:spcPts val="0"/>
                        </a:spcAft>
                      </a:pPr>
                      <a:r>
                        <a:rPr lang="el-GR" sz="1200" dirty="0">
                          <a:solidFill>
                            <a:srgbClr val="17365D"/>
                          </a:solidFill>
                          <a:latin typeface="Arial"/>
                          <a:ea typeface="Calibri"/>
                        </a:rPr>
                        <a:t>Ενεργητική - αποφυγή</a:t>
                      </a:r>
                      <a:endParaRPr lang="el-GR" sz="1000" dirty="0">
                        <a:latin typeface="Arial"/>
                        <a:ea typeface="Calibri"/>
                      </a:endParaRPr>
                    </a:p>
                  </a:txBody>
                  <a:tcPr marL="0" marR="0" marT="0" marB="0"/>
                </a:tc>
                <a:tc>
                  <a:txBody>
                    <a:bodyPr/>
                    <a:lstStyle/>
                    <a:p>
                      <a:pPr marL="38100" marR="38100" algn="r">
                        <a:lnSpc>
                          <a:spcPct val="150000"/>
                        </a:lnSpc>
                        <a:spcAft>
                          <a:spcPts val="0"/>
                        </a:spcAft>
                      </a:pPr>
                      <a:r>
                        <a:rPr lang="el-GR" sz="1200">
                          <a:solidFill>
                            <a:srgbClr val="17365D"/>
                          </a:solidFill>
                          <a:latin typeface="Arial"/>
                          <a:ea typeface="Calibri"/>
                        </a:rPr>
                        <a:t>1100</a:t>
                      </a:r>
                      <a:endParaRPr lang="el-GR" sz="1000">
                        <a:latin typeface="Arial"/>
                        <a:ea typeface="Calibri"/>
                      </a:endParaRPr>
                    </a:p>
                  </a:txBody>
                  <a:tcPr marL="0" marR="0" marT="0" marB="0"/>
                </a:tc>
                <a:tc>
                  <a:txBody>
                    <a:bodyPr/>
                    <a:lstStyle/>
                    <a:p>
                      <a:pPr marL="38100" marR="38100" algn="r">
                        <a:lnSpc>
                          <a:spcPct val="150000"/>
                        </a:lnSpc>
                        <a:spcAft>
                          <a:spcPts val="0"/>
                        </a:spcAft>
                      </a:pPr>
                      <a:r>
                        <a:rPr lang="el-GR" sz="1200" dirty="0">
                          <a:solidFill>
                            <a:srgbClr val="17365D"/>
                          </a:solidFill>
                          <a:latin typeface="Arial"/>
                          <a:ea typeface="Calibri"/>
                        </a:rPr>
                        <a:t>,00</a:t>
                      </a:r>
                      <a:endParaRPr lang="el-GR" sz="1000" dirty="0">
                        <a:latin typeface="Arial"/>
                        <a:ea typeface="Calibri"/>
                      </a:endParaRPr>
                    </a:p>
                  </a:txBody>
                  <a:tcPr marL="0" marR="0" marT="0" marB="0"/>
                </a:tc>
                <a:tc>
                  <a:txBody>
                    <a:bodyPr/>
                    <a:lstStyle/>
                    <a:p>
                      <a:pPr marL="38100" marR="38100" algn="r">
                        <a:lnSpc>
                          <a:spcPct val="150000"/>
                        </a:lnSpc>
                        <a:spcAft>
                          <a:spcPts val="0"/>
                        </a:spcAft>
                      </a:pPr>
                      <a:r>
                        <a:rPr lang="el-GR" sz="1200">
                          <a:solidFill>
                            <a:srgbClr val="17365D"/>
                          </a:solidFill>
                          <a:latin typeface="Arial"/>
                          <a:ea typeface="Calibri"/>
                        </a:rPr>
                        <a:t>1,00</a:t>
                      </a:r>
                      <a:endParaRPr lang="el-GR" sz="1000">
                        <a:latin typeface="Arial"/>
                        <a:ea typeface="Calibri"/>
                      </a:endParaRPr>
                    </a:p>
                  </a:txBody>
                  <a:tcPr marL="0" marR="0" marT="0" marB="0"/>
                </a:tc>
                <a:tc>
                  <a:txBody>
                    <a:bodyPr/>
                    <a:lstStyle/>
                    <a:p>
                      <a:pPr marL="38100" marR="38100" algn="r">
                        <a:lnSpc>
                          <a:spcPct val="150000"/>
                        </a:lnSpc>
                        <a:spcAft>
                          <a:spcPts val="0"/>
                        </a:spcAft>
                      </a:pPr>
                      <a:r>
                        <a:rPr lang="el-GR" sz="1200">
                          <a:solidFill>
                            <a:srgbClr val="17365D"/>
                          </a:solidFill>
                          <a:latin typeface="Arial"/>
                          <a:ea typeface="Calibri"/>
                        </a:rPr>
                        <a:t>,1718</a:t>
                      </a:r>
                      <a:endParaRPr lang="el-GR" sz="1000">
                        <a:latin typeface="Arial"/>
                        <a:ea typeface="Calibri"/>
                      </a:endParaRPr>
                    </a:p>
                  </a:txBody>
                  <a:tcPr marL="0" marR="0" marT="0" marB="0"/>
                </a:tc>
                <a:tc>
                  <a:txBody>
                    <a:bodyPr/>
                    <a:lstStyle/>
                    <a:p>
                      <a:pPr marL="38100" marR="38100" algn="r">
                        <a:lnSpc>
                          <a:spcPct val="150000"/>
                        </a:lnSpc>
                        <a:spcAft>
                          <a:spcPts val="0"/>
                        </a:spcAft>
                      </a:pPr>
                      <a:r>
                        <a:rPr lang="el-GR" sz="1200">
                          <a:solidFill>
                            <a:srgbClr val="17365D"/>
                          </a:solidFill>
                          <a:latin typeface="Arial"/>
                          <a:ea typeface="Calibri"/>
                        </a:rPr>
                        <a:t>,25571</a:t>
                      </a:r>
                      <a:endParaRPr lang="el-GR" sz="1000">
                        <a:latin typeface="Arial"/>
                        <a:ea typeface="Calibri"/>
                      </a:endParaRPr>
                    </a:p>
                  </a:txBody>
                  <a:tcPr marL="0" marR="0" marT="0" marB="0"/>
                </a:tc>
              </a:tr>
              <a:tr h="545461">
                <a:tc>
                  <a:txBody>
                    <a:bodyPr/>
                    <a:lstStyle/>
                    <a:p>
                      <a:pPr marL="39370" marR="39370" algn="l">
                        <a:lnSpc>
                          <a:spcPct val="150000"/>
                        </a:lnSpc>
                        <a:spcAft>
                          <a:spcPts val="0"/>
                        </a:spcAft>
                      </a:pPr>
                      <a:r>
                        <a:rPr lang="el-GR" sz="1200">
                          <a:solidFill>
                            <a:srgbClr val="17365D"/>
                          </a:solidFill>
                          <a:latin typeface="Arial"/>
                          <a:ea typeface="Calibri"/>
                        </a:rPr>
                        <a:t>Ενεργητική -αντιμετώπιση</a:t>
                      </a:r>
                      <a:endParaRPr lang="el-GR" sz="1000">
                        <a:latin typeface="Arial"/>
                        <a:ea typeface="Calibri"/>
                      </a:endParaRPr>
                    </a:p>
                  </a:txBody>
                  <a:tcPr marL="0" marR="0" marT="0" marB="0"/>
                </a:tc>
                <a:tc>
                  <a:txBody>
                    <a:bodyPr/>
                    <a:lstStyle/>
                    <a:p>
                      <a:pPr marL="38100" marR="38100" algn="r">
                        <a:lnSpc>
                          <a:spcPct val="150000"/>
                        </a:lnSpc>
                        <a:spcAft>
                          <a:spcPts val="0"/>
                        </a:spcAft>
                      </a:pPr>
                      <a:r>
                        <a:rPr lang="el-GR" sz="1200">
                          <a:solidFill>
                            <a:srgbClr val="17365D"/>
                          </a:solidFill>
                          <a:latin typeface="Arial"/>
                          <a:ea typeface="Calibri"/>
                        </a:rPr>
                        <a:t>1100</a:t>
                      </a:r>
                      <a:endParaRPr lang="el-GR" sz="1000">
                        <a:latin typeface="Arial"/>
                        <a:ea typeface="Calibri"/>
                      </a:endParaRPr>
                    </a:p>
                  </a:txBody>
                  <a:tcPr marL="0" marR="0" marT="0" marB="0"/>
                </a:tc>
                <a:tc>
                  <a:txBody>
                    <a:bodyPr/>
                    <a:lstStyle/>
                    <a:p>
                      <a:pPr marL="38100" marR="38100" algn="r">
                        <a:lnSpc>
                          <a:spcPct val="150000"/>
                        </a:lnSpc>
                        <a:spcAft>
                          <a:spcPts val="0"/>
                        </a:spcAft>
                      </a:pPr>
                      <a:r>
                        <a:rPr lang="el-GR" sz="1200" dirty="0">
                          <a:solidFill>
                            <a:srgbClr val="17365D"/>
                          </a:solidFill>
                          <a:latin typeface="Arial"/>
                          <a:ea typeface="Calibri"/>
                        </a:rPr>
                        <a:t>,00</a:t>
                      </a:r>
                      <a:endParaRPr lang="el-GR" sz="1000" dirty="0">
                        <a:latin typeface="Arial"/>
                        <a:ea typeface="Calibri"/>
                      </a:endParaRPr>
                    </a:p>
                  </a:txBody>
                  <a:tcPr marL="0" marR="0" marT="0" marB="0"/>
                </a:tc>
                <a:tc>
                  <a:txBody>
                    <a:bodyPr/>
                    <a:lstStyle/>
                    <a:p>
                      <a:pPr marL="38100" marR="38100" algn="r">
                        <a:lnSpc>
                          <a:spcPct val="150000"/>
                        </a:lnSpc>
                        <a:spcAft>
                          <a:spcPts val="0"/>
                        </a:spcAft>
                      </a:pPr>
                      <a:r>
                        <a:rPr lang="el-GR" sz="1200">
                          <a:solidFill>
                            <a:srgbClr val="17365D"/>
                          </a:solidFill>
                          <a:latin typeface="Arial"/>
                          <a:ea typeface="Calibri"/>
                        </a:rPr>
                        <a:t>1,00</a:t>
                      </a:r>
                      <a:endParaRPr lang="el-GR" sz="1000">
                        <a:latin typeface="Arial"/>
                        <a:ea typeface="Calibri"/>
                      </a:endParaRPr>
                    </a:p>
                  </a:txBody>
                  <a:tcPr marL="0" marR="0" marT="0" marB="0"/>
                </a:tc>
                <a:tc>
                  <a:txBody>
                    <a:bodyPr/>
                    <a:lstStyle/>
                    <a:p>
                      <a:pPr marL="38100" marR="38100" algn="r">
                        <a:lnSpc>
                          <a:spcPct val="150000"/>
                        </a:lnSpc>
                        <a:spcAft>
                          <a:spcPts val="0"/>
                        </a:spcAft>
                      </a:pPr>
                      <a:r>
                        <a:rPr lang="el-GR" sz="1200">
                          <a:solidFill>
                            <a:srgbClr val="17365D"/>
                          </a:solidFill>
                          <a:latin typeface="Arial"/>
                          <a:ea typeface="Calibri"/>
                        </a:rPr>
                        <a:t>,1045</a:t>
                      </a:r>
                      <a:endParaRPr lang="el-GR" sz="1000">
                        <a:latin typeface="Arial"/>
                        <a:ea typeface="Calibri"/>
                      </a:endParaRPr>
                    </a:p>
                  </a:txBody>
                  <a:tcPr marL="0" marR="0" marT="0" marB="0"/>
                </a:tc>
                <a:tc>
                  <a:txBody>
                    <a:bodyPr/>
                    <a:lstStyle/>
                    <a:p>
                      <a:pPr marL="38100" marR="38100" algn="r">
                        <a:lnSpc>
                          <a:spcPct val="150000"/>
                        </a:lnSpc>
                        <a:spcAft>
                          <a:spcPts val="0"/>
                        </a:spcAft>
                      </a:pPr>
                      <a:r>
                        <a:rPr lang="el-GR" sz="1200" dirty="0">
                          <a:solidFill>
                            <a:srgbClr val="17365D"/>
                          </a:solidFill>
                          <a:latin typeface="Arial"/>
                          <a:ea typeface="Calibri"/>
                        </a:rPr>
                        <a:t>,22569</a:t>
                      </a:r>
                      <a:endParaRPr lang="el-GR" sz="1000" dirty="0">
                        <a:latin typeface="Arial"/>
                        <a:ea typeface="Calibri"/>
                      </a:endParaRPr>
                    </a:p>
                  </a:txBody>
                  <a:tcPr marL="0" marR="0" marT="0" marB="0"/>
                </a:tc>
              </a:tr>
              <a:tr h="355105">
                <a:tc>
                  <a:txBody>
                    <a:bodyPr/>
                    <a:lstStyle/>
                    <a:p>
                      <a:pPr marL="39370" marR="39370" algn="l">
                        <a:lnSpc>
                          <a:spcPct val="150000"/>
                        </a:lnSpc>
                        <a:spcAft>
                          <a:spcPts val="0"/>
                        </a:spcAft>
                      </a:pPr>
                      <a:r>
                        <a:rPr lang="el-GR" sz="1200">
                          <a:solidFill>
                            <a:srgbClr val="17365D"/>
                          </a:solidFill>
                          <a:latin typeface="Arial"/>
                          <a:ea typeface="Calibri"/>
                        </a:rPr>
                        <a:t>Παθητική</a:t>
                      </a:r>
                      <a:endParaRPr lang="el-GR" sz="1000">
                        <a:latin typeface="Arial"/>
                        <a:ea typeface="Calibri"/>
                      </a:endParaRPr>
                    </a:p>
                  </a:txBody>
                  <a:tcPr marL="0" marR="0" marT="0" marB="0"/>
                </a:tc>
                <a:tc>
                  <a:txBody>
                    <a:bodyPr/>
                    <a:lstStyle/>
                    <a:p>
                      <a:pPr marL="38100" marR="38100" algn="r">
                        <a:lnSpc>
                          <a:spcPct val="150000"/>
                        </a:lnSpc>
                        <a:spcAft>
                          <a:spcPts val="0"/>
                        </a:spcAft>
                      </a:pPr>
                      <a:r>
                        <a:rPr lang="el-GR" sz="1200">
                          <a:solidFill>
                            <a:srgbClr val="17365D"/>
                          </a:solidFill>
                          <a:latin typeface="Arial"/>
                          <a:ea typeface="Calibri"/>
                        </a:rPr>
                        <a:t>1100</a:t>
                      </a:r>
                      <a:endParaRPr lang="el-GR" sz="1000">
                        <a:latin typeface="Arial"/>
                        <a:ea typeface="Calibri"/>
                      </a:endParaRPr>
                    </a:p>
                  </a:txBody>
                  <a:tcPr marL="0" marR="0" marT="0" marB="0"/>
                </a:tc>
                <a:tc>
                  <a:txBody>
                    <a:bodyPr/>
                    <a:lstStyle/>
                    <a:p>
                      <a:pPr marL="38100" marR="38100" algn="r">
                        <a:lnSpc>
                          <a:spcPct val="150000"/>
                        </a:lnSpc>
                        <a:spcAft>
                          <a:spcPts val="0"/>
                        </a:spcAft>
                      </a:pPr>
                      <a:r>
                        <a:rPr lang="el-GR" sz="1200">
                          <a:solidFill>
                            <a:srgbClr val="17365D"/>
                          </a:solidFill>
                          <a:latin typeface="Arial"/>
                          <a:ea typeface="Calibri"/>
                        </a:rPr>
                        <a:t>,00</a:t>
                      </a:r>
                      <a:endParaRPr lang="el-GR" sz="1000">
                        <a:latin typeface="Arial"/>
                        <a:ea typeface="Calibri"/>
                      </a:endParaRPr>
                    </a:p>
                  </a:txBody>
                  <a:tcPr marL="0" marR="0" marT="0" marB="0"/>
                </a:tc>
                <a:tc>
                  <a:txBody>
                    <a:bodyPr/>
                    <a:lstStyle/>
                    <a:p>
                      <a:pPr marL="38100" marR="38100" algn="r">
                        <a:lnSpc>
                          <a:spcPct val="150000"/>
                        </a:lnSpc>
                        <a:spcAft>
                          <a:spcPts val="0"/>
                        </a:spcAft>
                      </a:pPr>
                      <a:r>
                        <a:rPr lang="el-GR" sz="1200">
                          <a:solidFill>
                            <a:srgbClr val="17365D"/>
                          </a:solidFill>
                          <a:latin typeface="Arial"/>
                          <a:ea typeface="Calibri"/>
                        </a:rPr>
                        <a:t>1,00</a:t>
                      </a:r>
                      <a:endParaRPr lang="el-GR" sz="1000">
                        <a:latin typeface="Arial"/>
                        <a:ea typeface="Calibri"/>
                      </a:endParaRPr>
                    </a:p>
                  </a:txBody>
                  <a:tcPr marL="0" marR="0" marT="0" marB="0"/>
                </a:tc>
                <a:tc>
                  <a:txBody>
                    <a:bodyPr/>
                    <a:lstStyle/>
                    <a:p>
                      <a:pPr marL="38100" marR="38100" algn="r">
                        <a:lnSpc>
                          <a:spcPct val="150000"/>
                        </a:lnSpc>
                        <a:spcAft>
                          <a:spcPts val="0"/>
                        </a:spcAft>
                      </a:pPr>
                      <a:r>
                        <a:rPr lang="el-GR" sz="1200">
                          <a:solidFill>
                            <a:srgbClr val="17365D"/>
                          </a:solidFill>
                          <a:latin typeface="Arial"/>
                          <a:ea typeface="Calibri"/>
                        </a:rPr>
                        <a:t>,1152</a:t>
                      </a:r>
                      <a:endParaRPr lang="el-GR" sz="1000">
                        <a:latin typeface="Arial"/>
                        <a:ea typeface="Calibri"/>
                      </a:endParaRPr>
                    </a:p>
                  </a:txBody>
                  <a:tcPr marL="0" marR="0" marT="0" marB="0"/>
                </a:tc>
                <a:tc>
                  <a:txBody>
                    <a:bodyPr/>
                    <a:lstStyle/>
                    <a:p>
                      <a:pPr marL="38100" marR="38100" algn="r">
                        <a:lnSpc>
                          <a:spcPct val="150000"/>
                        </a:lnSpc>
                        <a:spcAft>
                          <a:spcPts val="0"/>
                        </a:spcAft>
                      </a:pPr>
                      <a:r>
                        <a:rPr lang="el-GR" sz="1200">
                          <a:solidFill>
                            <a:srgbClr val="17365D"/>
                          </a:solidFill>
                          <a:latin typeface="Arial"/>
                          <a:ea typeface="Calibri"/>
                        </a:rPr>
                        <a:t>,21347</a:t>
                      </a:r>
                      <a:endParaRPr lang="el-GR" sz="1000">
                        <a:latin typeface="Arial"/>
                        <a:ea typeface="Calibri"/>
                      </a:endParaRPr>
                    </a:p>
                  </a:txBody>
                  <a:tcPr marL="0" marR="0" marT="0" marB="0"/>
                </a:tc>
              </a:tr>
              <a:tr h="355105">
                <a:tc>
                  <a:txBody>
                    <a:bodyPr/>
                    <a:lstStyle/>
                    <a:p>
                      <a:pPr marL="39370" marR="39370" algn="l">
                        <a:lnSpc>
                          <a:spcPct val="150000"/>
                        </a:lnSpc>
                        <a:spcAft>
                          <a:spcPts val="0"/>
                        </a:spcAft>
                      </a:pPr>
                      <a:r>
                        <a:rPr lang="el-GR" sz="1200">
                          <a:solidFill>
                            <a:srgbClr val="17365D"/>
                          </a:solidFill>
                          <a:latin typeface="Arial"/>
                          <a:ea typeface="Calibri"/>
                        </a:rPr>
                        <a:t>Γνωστοποίηση</a:t>
                      </a:r>
                      <a:endParaRPr lang="el-GR" sz="1000">
                        <a:latin typeface="Arial"/>
                        <a:ea typeface="Calibri"/>
                      </a:endParaRPr>
                    </a:p>
                  </a:txBody>
                  <a:tcPr marL="0" marR="0" marT="0" marB="0"/>
                </a:tc>
                <a:tc>
                  <a:txBody>
                    <a:bodyPr/>
                    <a:lstStyle/>
                    <a:p>
                      <a:pPr marL="38100" marR="38100" algn="r">
                        <a:lnSpc>
                          <a:spcPct val="150000"/>
                        </a:lnSpc>
                        <a:spcAft>
                          <a:spcPts val="0"/>
                        </a:spcAft>
                      </a:pPr>
                      <a:r>
                        <a:rPr lang="el-GR" sz="1200">
                          <a:solidFill>
                            <a:srgbClr val="17365D"/>
                          </a:solidFill>
                          <a:latin typeface="Arial"/>
                          <a:ea typeface="Calibri"/>
                        </a:rPr>
                        <a:t>1100</a:t>
                      </a:r>
                      <a:endParaRPr lang="el-GR" sz="1000">
                        <a:latin typeface="Arial"/>
                        <a:ea typeface="Calibri"/>
                      </a:endParaRPr>
                    </a:p>
                  </a:txBody>
                  <a:tcPr marL="0" marR="0" marT="0" marB="0"/>
                </a:tc>
                <a:tc>
                  <a:txBody>
                    <a:bodyPr/>
                    <a:lstStyle/>
                    <a:p>
                      <a:pPr marL="38100" marR="38100" algn="r">
                        <a:lnSpc>
                          <a:spcPct val="150000"/>
                        </a:lnSpc>
                        <a:spcAft>
                          <a:spcPts val="0"/>
                        </a:spcAft>
                      </a:pPr>
                      <a:r>
                        <a:rPr lang="el-GR" sz="1200">
                          <a:solidFill>
                            <a:srgbClr val="17365D"/>
                          </a:solidFill>
                          <a:latin typeface="Arial"/>
                          <a:ea typeface="Calibri"/>
                        </a:rPr>
                        <a:t>,00</a:t>
                      </a:r>
                      <a:endParaRPr lang="el-GR" sz="1000">
                        <a:latin typeface="Arial"/>
                        <a:ea typeface="Calibri"/>
                      </a:endParaRPr>
                    </a:p>
                  </a:txBody>
                  <a:tcPr marL="0" marR="0" marT="0" marB="0"/>
                </a:tc>
                <a:tc>
                  <a:txBody>
                    <a:bodyPr/>
                    <a:lstStyle/>
                    <a:p>
                      <a:pPr marL="38100" marR="38100" algn="r">
                        <a:lnSpc>
                          <a:spcPct val="150000"/>
                        </a:lnSpc>
                        <a:spcAft>
                          <a:spcPts val="0"/>
                        </a:spcAft>
                      </a:pPr>
                      <a:r>
                        <a:rPr lang="el-GR" sz="1200">
                          <a:solidFill>
                            <a:srgbClr val="17365D"/>
                          </a:solidFill>
                          <a:latin typeface="Arial"/>
                          <a:ea typeface="Calibri"/>
                        </a:rPr>
                        <a:t>1,00</a:t>
                      </a:r>
                      <a:endParaRPr lang="el-GR" sz="1000">
                        <a:latin typeface="Arial"/>
                        <a:ea typeface="Calibri"/>
                      </a:endParaRPr>
                    </a:p>
                  </a:txBody>
                  <a:tcPr marL="0" marR="0" marT="0" marB="0"/>
                </a:tc>
                <a:tc>
                  <a:txBody>
                    <a:bodyPr/>
                    <a:lstStyle/>
                    <a:p>
                      <a:pPr marL="38100" marR="38100" algn="r">
                        <a:lnSpc>
                          <a:spcPct val="150000"/>
                        </a:lnSpc>
                        <a:spcAft>
                          <a:spcPts val="0"/>
                        </a:spcAft>
                      </a:pPr>
                      <a:r>
                        <a:rPr lang="el-GR" sz="1200">
                          <a:solidFill>
                            <a:srgbClr val="17365D"/>
                          </a:solidFill>
                          <a:latin typeface="Arial"/>
                          <a:ea typeface="Calibri"/>
                        </a:rPr>
                        <a:t>,5688</a:t>
                      </a:r>
                      <a:endParaRPr lang="el-GR" sz="1000">
                        <a:latin typeface="Arial"/>
                        <a:ea typeface="Calibri"/>
                      </a:endParaRPr>
                    </a:p>
                  </a:txBody>
                  <a:tcPr marL="0" marR="0" marT="0" marB="0"/>
                </a:tc>
                <a:tc>
                  <a:txBody>
                    <a:bodyPr/>
                    <a:lstStyle/>
                    <a:p>
                      <a:pPr marL="38100" marR="38100" algn="r">
                        <a:lnSpc>
                          <a:spcPct val="150000"/>
                        </a:lnSpc>
                        <a:spcAft>
                          <a:spcPts val="0"/>
                        </a:spcAft>
                      </a:pPr>
                      <a:r>
                        <a:rPr lang="el-GR" sz="1200">
                          <a:solidFill>
                            <a:srgbClr val="17365D"/>
                          </a:solidFill>
                          <a:latin typeface="Arial"/>
                          <a:ea typeface="Calibri"/>
                        </a:rPr>
                        <a:t>,26606</a:t>
                      </a:r>
                      <a:endParaRPr lang="el-GR" sz="1000">
                        <a:latin typeface="Arial"/>
                        <a:ea typeface="Calibri"/>
                      </a:endParaRPr>
                    </a:p>
                  </a:txBody>
                  <a:tcPr marL="0" marR="0" marT="0" marB="0"/>
                </a:tc>
              </a:tr>
              <a:tr h="355105">
                <a:tc>
                  <a:txBody>
                    <a:bodyPr/>
                    <a:lstStyle/>
                    <a:p>
                      <a:pPr marR="38100" algn="l">
                        <a:lnSpc>
                          <a:spcPct val="150000"/>
                        </a:lnSpc>
                        <a:spcAft>
                          <a:spcPts val="0"/>
                        </a:spcAft>
                      </a:pPr>
                      <a:r>
                        <a:rPr lang="el-GR" sz="1200">
                          <a:solidFill>
                            <a:srgbClr val="17365D"/>
                          </a:solidFill>
                          <a:latin typeface="Arial"/>
                          <a:ea typeface="Calibri"/>
                        </a:rPr>
                        <a:t>  Αγνόηση </a:t>
                      </a:r>
                      <a:endParaRPr lang="el-GR" sz="1000">
                        <a:latin typeface="Arial"/>
                        <a:ea typeface="Calibri"/>
                      </a:endParaRPr>
                    </a:p>
                  </a:txBody>
                  <a:tcPr marL="0" marR="0" marT="0" marB="0"/>
                </a:tc>
                <a:tc>
                  <a:txBody>
                    <a:bodyPr/>
                    <a:lstStyle/>
                    <a:p>
                      <a:pPr marL="38100" marR="38100" algn="r">
                        <a:lnSpc>
                          <a:spcPct val="150000"/>
                        </a:lnSpc>
                        <a:spcAft>
                          <a:spcPts val="0"/>
                        </a:spcAft>
                      </a:pPr>
                      <a:r>
                        <a:rPr lang="el-GR" sz="1200">
                          <a:solidFill>
                            <a:srgbClr val="17365D"/>
                          </a:solidFill>
                          <a:latin typeface="Arial"/>
                          <a:ea typeface="Calibri"/>
                        </a:rPr>
                        <a:t>1100</a:t>
                      </a:r>
                      <a:endParaRPr lang="el-GR" sz="1000">
                        <a:latin typeface="Arial"/>
                        <a:ea typeface="Calibri"/>
                      </a:endParaRPr>
                    </a:p>
                  </a:txBody>
                  <a:tcPr marL="0" marR="0" marT="0" marB="0"/>
                </a:tc>
                <a:tc>
                  <a:txBody>
                    <a:bodyPr/>
                    <a:lstStyle/>
                    <a:p>
                      <a:pPr marL="38100" marR="38100" algn="r">
                        <a:lnSpc>
                          <a:spcPct val="150000"/>
                        </a:lnSpc>
                        <a:spcAft>
                          <a:spcPts val="0"/>
                        </a:spcAft>
                      </a:pPr>
                      <a:r>
                        <a:rPr lang="el-GR" sz="1200">
                          <a:solidFill>
                            <a:srgbClr val="17365D"/>
                          </a:solidFill>
                          <a:latin typeface="Arial"/>
                          <a:ea typeface="Calibri"/>
                        </a:rPr>
                        <a:t>,00</a:t>
                      </a:r>
                      <a:endParaRPr lang="el-GR" sz="1000">
                        <a:latin typeface="Arial"/>
                        <a:ea typeface="Calibri"/>
                      </a:endParaRPr>
                    </a:p>
                  </a:txBody>
                  <a:tcPr marL="0" marR="0" marT="0" marB="0"/>
                </a:tc>
                <a:tc>
                  <a:txBody>
                    <a:bodyPr/>
                    <a:lstStyle/>
                    <a:p>
                      <a:pPr marL="38100" marR="38100" algn="r">
                        <a:lnSpc>
                          <a:spcPct val="150000"/>
                        </a:lnSpc>
                        <a:spcAft>
                          <a:spcPts val="0"/>
                        </a:spcAft>
                      </a:pPr>
                      <a:r>
                        <a:rPr lang="el-GR" sz="1200">
                          <a:solidFill>
                            <a:srgbClr val="17365D"/>
                          </a:solidFill>
                          <a:latin typeface="Arial"/>
                          <a:ea typeface="Calibri"/>
                        </a:rPr>
                        <a:t>1,00</a:t>
                      </a:r>
                      <a:endParaRPr lang="el-GR" sz="1000">
                        <a:latin typeface="Arial"/>
                        <a:ea typeface="Calibri"/>
                      </a:endParaRPr>
                    </a:p>
                  </a:txBody>
                  <a:tcPr marL="0" marR="0" marT="0" marB="0"/>
                </a:tc>
                <a:tc>
                  <a:txBody>
                    <a:bodyPr/>
                    <a:lstStyle/>
                    <a:p>
                      <a:pPr marL="38100" marR="38100" algn="r">
                        <a:lnSpc>
                          <a:spcPct val="150000"/>
                        </a:lnSpc>
                        <a:spcAft>
                          <a:spcPts val="0"/>
                        </a:spcAft>
                      </a:pPr>
                      <a:r>
                        <a:rPr lang="el-GR" sz="1200">
                          <a:solidFill>
                            <a:srgbClr val="17365D"/>
                          </a:solidFill>
                          <a:latin typeface="Arial"/>
                          <a:ea typeface="Calibri"/>
                        </a:rPr>
                        <a:t>,0827</a:t>
                      </a:r>
                      <a:endParaRPr lang="el-GR" sz="1000">
                        <a:latin typeface="Arial"/>
                        <a:ea typeface="Calibri"/>
                      </a:endParaRPr>
                    </a:p>
                  </a:txBody>
                  <a:tcPr marL="0" marR="0" marT="0" marB="0"/>
                </a:tc>
                <a:tc>
                  <a:txBody>
                    <a:bodyPr/>
                    <a:lstStyle/>
                    <a:p>
                      <a:pPr marL="38100" marR="38100" algn="r">
                        <a:lnSpc>
                          <a:spcPct val="150000"/>
                        </a:lnSpc>
                        <a:spcAft>
                          <a:spcPts val="0"/>
                        </a:spcAft>
                      </a:pPr>
                      <a:r>
                        <a:rPr lang="el-GR" sz="1200">
                          <a:solidFill>
                            <a:srgbClr val="17365D"/>
                          </a:solidFill>
                          <a:latin typeface="Arial"/>
                          <a:ea typeface="Calibri"/>
                        </a:rPr>
                        <a:t>,27559</a:t>
                      </a:r>
                      <a:endParaRPr lang="el-GR" sz="1000">
                        <a:latin typeface="Arial"/>
                        <a:ea typeface="Calibri"/>
                      </a:endParaRPr>
                    </a:p>
                  </a:txBody>
                  <a:tcPr marL="0" marR="0" marT="0" marB="0"/>
                </a:tc>
              </a:tr>
              <a:tr h="545461">
                <a:tc>
                  <a:txBody>
                    <a:bodyPr/>
                    <a:lstStyle/>
                    <a:p>
                      <a:pPr marL="38100" marR="38100" algn="l">
                        <a:lnSpc>
                          <a:spcPct val="150000"/>
                        </a:lnSpc>
                        <a:spcAft>
                          <a:spcPts val="0"/>
                        </a:spcAft>
                      </a:pPr>
                      <a:r>
                        <a:rPr lang="el-GR" sz="1200">
                          <a:solidFill>
                            <a:srgbClr val="17365D"/>
                          </a:solidFill>
                          <a:latin typeface="Arial"/>
                          <a:ea typeface="Calibri"/>
                        </a:rPr>
                        <a:t>Μη ενημερότητα γονιών</a:t>
                      </a:r>
                      <a:endParaRPr lang="el-GR" sz="1000">
                        <a:latin typeface="Arial"/>
                        <a:ea typeface="Calibri"/>
                      </a:endParaRPr>
                    </a:p>
                  </a:txBody>
                  <a:tcPr marL="0" marR="0" marT="0" marB="0"/>
                </a:tc>
                <a:tc>
                  <a:txBody>
                    <a:bodyPr/>
                    <a:lstStyle/>
                    <a:p>
                      <a:pPr marL="38100" marR="38100" algn="r">
                        <a:lnSpc>
                          <a:spcPct val="150000"/>
                        </a:lnSpc>
                        <a:spcAft>
                          <a:spcPts val="0"/>
                        </a:spcAft>
                      </a:pPr>
                      <a:r>
                        <a:rPr lang="el-GR" sz="1200">
                          <a:solidFill>
                            <a:srgbClr val="17365D"/>
                          </a:solidFill>
                          <a:latin typeface="Arial"/>
                          <a:ea typeface="Calibri"/>
                        </a:rPr>
                        <a:t>1100</a:t>
                      </a:r>
                      <a:endParaRPr lang="el-GR" sz="1000">
                        <a:latin typeface="Arial"/>
                        <a:ea typeface="Calibri"/>
                      </a:endParaRPr>
                    </a:p>
                  </a:txBody>
                  <a:tcPr marL="0" marR="0" marT="0" marB="0"/>
                </a:tc>
                <a:tc>
                  <a:txBody>
                    <a:bodyPr/>
                    <a:lstStyle/>
                    <a:p>
                      <a:pPr marL="38100" marR="38100" algn="r">
                        <a:lnSpc>
                          <a:spcPct val="150000"/>
                        </a:lnSpc>
                        <a:spcAft>
                          <a:spcPts val="0"/>
                        </a:spcAft>
                      </a:pPr>
                      <a:r>
                        <a:rPr lang="el-GR" sz="1200">
                          <a:solidFill>
                            <a:srgbClr val="17365D"/>
                          </a:solidFill>
                          <a:latin typeface="Arial"/>
                          <a:ea typeface="Calibri"/>
                        </a:rPr>
                        <a:t>,00</a:t>
                      </a:r>
                      <a:endParaRPr lang="el-GR" sz="1000">
                        <a:latin typeface="Arial"/>
                        <a:ea typeface="Calibri"/>
                      </a:endParaRPr>
                    </a:p>
                  </a:txBody>
                  <a:tcPr marL="0" marR="0" marT="0" marB="0"/>
                </a:tc>
                <a:tc>
                  <a:txBody>
                    <a:bodyPr/>
                    <a:lstStyle/>
                    <a:p>
                      <a:pPr marL="38100" marR="38100" algn="r">
                        <a:lnSpc>
                          <a:spcPct val="150000"/>
                        </a:lnSpc>
                        <a:spcAft>
                          <a:spcPts val="0"/>
                        </a:spcAft>
                      </a:pPr>
                      <a:r>
                        <a:rPr lang="el-GR" sz="1200">
                          <a:solidFill>
                            <a:srgbClr val="17365D"/>
                          </a:solidFill>
                          <a:latin typeface="Arial"/>
                          <a:ea typeface="Calibri"/>
                        </a:rPr>
                        <a:t>1,00</a:t>
                      </a:r>
                      <a:endParaRPr lang="el-GR" sz="1000">
                        <a:latin typeface="Arial"/>
                        <a:ea typeface="Calibri"/>
                      </a:endParaRPr>
                    </a:p>
                  </a:txBody>
                  <a:tcPr marL="0" marR="0" marT="0" marB="0"/>
                </a:tc>
                <a:tc>
                  <a:txBody>
                    <a:bodyPr/>
                    <a:lstStyle/>
                    <a:p>
                      <a:pPr marL="38100" marR="38100" algn="r">
                        <a:lnSpc>
                          <a:spcPct val="150000"/>
                        </a:lnSpc>
                        <a:spcAft>
                          <a:spcPts val="0"/>
                        </a:spcAft>
                      </a:pPr>
                      <a:r>
                        <a:rPr lang="el-GR" sz="1200">
                          <a:solidFill>
                            <a:srgbClr val="17365D"/>
                          </a:solidFill>
                          <a:latin typeface="Arial"/>
                          <a:ea typeface="Calibri"/>
                        </a:rPr>
                        <a:t>,0664</a:t>
                      </a:r>
                      <a:endParaRPr lang="el-GR" sz="1000">
                        <a:latin typeface="Arial"/>
                        <a:ea typeface="Calibri"/>
                      </a:endParaRPr>
                    </a:p>
                  </a:txBody>
                  <a:tcPr marL="0" marR="0" marT="0" marB="0"/>
                </a:tc>
                <a:tc>
                  <a:txBody>
                    <a:bodyPr/>
                    <a:lstStyle/>
                    <a:p>
                      <a:pPr marL="38100" marR="38100" algn="r">
                        <a:lnSpc>
                          <a:spcPct val="150000"/>
                        </a:lnSpc>
                        <a:spcAft>
                          <a:spcPts val="0"/>
                        </a:spcAft>
                      </a:pPr>
                      <a:r>
                        <a:rPr lang="el-GR" sz="1200">
                          <a:solidFill>
                            <a:srgbClr val="17365D"/>
                          </a:solidFill>
                          <a:latin typeface="Arial"/>
                          <a:ea typeface="Calibri"/>
                        </a:rPr>
                        <a:t>,24903</a:t>
                      </a:r>
                      <a:endParaRPr lang="el-GR" sz="1000">
                        <a:latin typeface="Arial"/>
                        <a:ea typeface="Calibri"/>
                      </a:endParaRPr>
                    </a:p>
                  </a:txBody>
                  <a:tcPr marL="0" marR="0" marT="0" marB="0"/>
                </a:tc>
              </a:tr>
              <a:tr h="355105">
                <a:tc>
                  <a:txBody>
                    <a:bodyPr/>
                    <a:lstStyle/>
                    <a:p>
                      <a:pPr marL="38100" marR="38100" algn="l">
                        <a:lnSpc>
                          <a:spcPct val="150000"/>
                        </a:lnSpc>
                        <a:spcAft>
                          <a:spcPts val="0"/>
                        </a:spcAft>
                      </a:pPr>
                      <a:r>
                        <a:rPr lang="el-GR" sz="1200">
                          <a:solidFill>
                            <a:srgbClr val="17365D"/>
                          </a:solidFill>
                          <a:latin typeface="Arial"/>
                          <a:ea typeface="Calibri"/>
                        </a:rPr>
                        <a:t>Valid N (listwise)</a:t>
                      </a:r>
                      <a:endParaRPr lang="el-GR" sz="1000">
                        <a:latin typeface="Arial"/>
                        <a:ea typeface="Calibri"/>
                      </a:endParaRPr>
                    </a:p>
                  </a:txBody>
                  <a:tcPr marL="0" marR="0" marT="0" marB="0"/>
                </a:tc>
                <a:tc>
                  <a:txBody>
                    <a:bodyPr/>
                    <a:lstStyle/>
                    <a:p>
                      <a:pPr marL="38100" marR="38100" algn="r">
                        <a:lnSpc>
                          <a:spcPct val="150000"/>
                        </a:lnSpc>
                        <a:spcAft>
                          <a:spcPts val="0"/>
                        </a:spcAft>
                      </a:pPr>
                      <a:r>
                        <a:rPr lang="el-GR" sz="1200">
                          <a:solidFill>
                            <a:srgbClr val="17365D"/>
                          </a:solidFill>
                          <a:latin typeface="Arial"/>
                          <a:ea typeface="Calibri"/>
                        </a:rPr>
                        <a:t>1100</a:t>
                      </a:r>
                      <a:endParaRPr lang="el-GR" sz="1000">
                        <a:latin typeface="Arial"/>
                        <a:ea typeface="Calibri"/>
                      </a:endParaRPr>
                    </a:p>
                  </a:txBody>
                  <a:tcPr marL="0" marR="0" marT="0" marB="0"/>
                </a:tc>
                <a:tc>
                  <a:txBody>
                    <a:bodyPr/>
                    <a:lstStyle/>
                    <a:p>
                      <a:pPr algn="ctr">
                        <a:lnSpc>
                          <a:spcPct val="150000"/>
                        </a:lnSpc>
                        <a:spcAft>
                          <a:spcPts val="0"/>
                        </a:spcAft>
                      </a:pPr>
                      <a:endParaRPr lang="el-GR" sz="1200">
                        <a:solidFill>
                          <a:srgbClr val="17365D"/>
                        </a:solidFill>
                        <a:latin typeface="Arial"/>
                        <a:ea typeface="Calibri"/>
                      </a:endParaRPr>
                    </a:p>
                  </a:txBody>
                  <a:tcPr marL="0" marR="0" marT="0" marB="0" anchor="ctr"/>
                </a:tc>
                <a:tc>
                  <a:txBody>
                    <a:bodyPr/>
                    <a:lstStyle/>
                    <a:p>
                      <a:pPr algn="ctr">
                        <a:lnSpc>
                          <a:spcPct val="150000"/>
                        </a:lnSpc>
                        <a:spcAft>
                          <a:spcPts val="0"/>
                        </a:spcAft>
                      </a:pPr>
                      <a:endParaRPr lang="el-GR" sz="1200" dirty="0">
                        <a:solidFill>
                          <a:srgbClr val="17365D"/>
                        </a:solidFill>
                        <a:latin typeface="Arial"/>
                        <a:ea typeface="Calibri"/>
                      </a:endParaRPr>
                    </a:p>
                  </a:txBody>
                  <a:tcPr marL="0" marR="0" marT="0" marB="0" anchor="ctr"/>
                </a:tc>
                <a:tc>
                  <a:txBody>
                    <a:bodyPr/>
                    <a:lstStyle/>
                    <a:p>
                      <a:pPr algn="ctr">
                        <a:lnSpc>
                          <a:spcPct val="150000"/>
                        </a:lnSpc>
                        <a:spcAft>
                          <a:spcPts val="0"/>
                        </a:spcAft>
                      </a:pPr>
                      <a:endParaRPr lang="el-GR" sz="1200" dirty="0">
                        <a:solidFill>
                          <a:srgbClr val="17365D"/>
                        </a:solidFill>
                        <a:latin typeface="Arial"/>
                        <a:ea typeface="Calibri"/>
                      </a:endParaRPr>
                    </a:p>
                  </a:txBody>
                  <a:tcPr marL="0" marR="0" marT="0" marB="0" anchor="ctr"/>
                </a:tc>
                <a:tc>
                  <a:txBody>
                    <a:bodyPr/>
                    <a:lstStyle/>
                    <a:p>
                      <a:pPr algn="ctr">
                        <a:lnSpc>
                          <a:spcPct val="150000"/>
                        </a:lnSpc>
                        <a:spcAft>
                          <a:spcPts val="0"/>
                        </a:spcAft>
                      </a:pPr>
                      <a:endParaRPr lang="el-GR" sz="1200" dirty="0">
                        <a:solidFill>
                          <a:srgbClr val="17365D"/>
                        </a:solidFill>
                        <a:latin typeface="Arial"/>
                        <a:ea typeface="Calibri"/>
                      </a:endParaRPr>
                    </a:p>
                  </a:txBody>
                  <a:tcPr marL="0" marR="0" marT="0" marB="0" anchor="ctr"/>
                </a:tc>
              </a:tr>
            </a:tbl>
          </a:graphicData>
        </a:graphic>
      </p:graphicFrame>
      <p:sp>
        <p:nvSpPr>
          <p:cNvPr id="8" name="2 - Θέση περιεχομένου"/>
          <p:cNvSpPr>
            <a:spLocks noGrp="1"/>
          </p:cNvSpPr>
          <p:nvPr>
            <p:ph sz="quarter" idx="1"/>
          </p:nvPr>
        </p:nvSpPr>
        <p:spPr>
          <a:xfrm>
            <a:off x="899592" y="5164832"/>
            <a:ext cx="7618040" cy="1693168"/>
          </a:xfrm>
        </p:spPr>
        <p:txBody>
          <a:bodyPr/>
          <a:lstStyle/>
          <a:p>
            <a:pPr algn="ctr"/>
            <a:r>
              <a:rPr lang="el-GR" dirty="0" smtClean="0"/>
              <a:t> </a:t>
            </a:r>
            <a:r>
              <a:rPr lang="el-GR" sz="2200" dirty="0" smtClean="0">
                <a:solidFill>
                  <a:schemeClr val="tx1">
                    <a:lumMod val="85000"/>
                    <a:lumOff val="15000"/>
                  </a:schemeClr>
                </a:solidFill>
              </a:rPr>
              <a:t>χρησιμοποιούνται με σειρά προτεραιότητας τρόποι που στοχεύουν στη γνωστοποίηση/επικοινωνία, στην ενεργητική αποφυγή, στην ενεργητική αντιμετώπιση και τέλος στην παθητική αντιμετώπιση</a:t>
            </a:r>
            <a:endParaRPr lang="en-US" sz="2200" dirty="0">
              <a:solidFill>
                <a:schemeClr val="tx1">
                  <a:lumMod val="85000"/>
                  <a:lumOff val="15000"/>
                </a:schemeClr>
              </a:solidFill>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 Πίνακας"/>
          <p:cNvGraphicFramePr>
            <a:graphicFrameLocks noGrp="1"/>
          </p:cNvGraphicFramePr>
          <p:nvPr/>
        </p:nvGraphicFramePr>
        <p:xfrm>
          <a:off x="1043608" y="548680"/>
          <a:ext cx="7344816" cy="5691654"/>
        </p:xfrm>
        <a:graphic>
          <a:graphicData uri="http://schemas.openxmlformats.org/drawingml/2006/table">
            <a:tbl>
              <a:tblPr firstRow="1" bandRow="1">
                <a:tableStyleId>{5C22544A-7EE6-4342-B048-85BDC9FD1C3A}</a:tableStyleId>
              </a:tblPr>
              <a:tblGrid>
                <a:gridCol w="2880320"/>
                <a:gridCol w="4464496"/>
              </a:tblGrid>
              <a:tr h="925587">
                <a:tc gridSpan="2">
                  <a:txBody>
                    <a:bodyPr/>
                    <a:lstStyle/>
                    <a:p>
                      <a:pPr algn="ctr">
                        <a:lnSpc>
                          <a:spcPct val="150000"/>
                        </a:lnSpc>
                        <a:spcAft>
                          <a:spcPts val="0"/>
                        </a:spcAft>
                      </a:pPr>
                      <a:r>
                        <a:rPr lang="el-GR" sz="2000" b="1" dirty="0">
                          <a:solidFill>
                            <a:schemeClr val="bg1"/>
                          </a:solidFill>
                          <a:latin typeface="Arial"/>
                          <a:ea typeface="Calibri"/>
                        </a:rPr>
                        <a:t>Τι προτείνουν οι γονείς στα παιδιά που εκφοβίζονται</a:t>
                      </a:r>
                    </a:p>
                  </a:txBody>
                  <a:tcPr marL="68580" marR="68580" marT="0" marB="0" anchor="ctr"/>
                </a:tc>
                <a:tc hMerge="1">
                  <a:txBody>
                    <a:bodyPr/>
                    <a:lstStyle/>
                    <a:p>
                      <a:endParaRPr lang="el-GR"/>
                    </a:p>
                  </a:txBody>
                  <a:tcPr/>
                </a:tc>
              </a:tr>
              <a:tr h="1052566">
                <a:tc>
                  <a:txBody>
                    <a:bodyPr/>
                    <a:lstStyle/>
                    <a:p>
                      <a:pPr algn="ctr">
                        <a:lnSpc>
                          <a:spcPct val="150000"/>
                        </a:lnSpc>
                        <a:spcAft>
                          <a:spcPts val="0"/>
                        </a:spcAft>
                      </a:pPr>
                      <a:r>
                        <a:rPr lang="el-GR" sz="1400" b="1" dirty="0">
                          <a:solidFill>
                            <a:srgbClr val="17365D"/>
                          </a:solidFill>
                          <a:latin typeface="Arial"/>
                          <a:ea typeface="Calibri"/>
                        </a:rPr>
                        <a:t>επιθετική</a:t>
                      </a:r>
                      <a:endParaRPr lang="el-GR" sz="1000" dirty="0">
                        <a:latin typeface="Arial"/>
                        <a:ea typeface="Calibri"/>
                      </a:endParaRPr>
                    </a:p>
                    <a:p>
                      <a:pPr algn="ctr">
                        <a:lnSpc>
                          <a:spcPct val="150000"/>
                        </a:lnSpc>
                        <a:spcAft>
                          <a:spcPts val="0"/>
                        </a:spcAft>
                      </a:pPr>
                      <a:r>
                        <a:rPr lang="el-GR" sz="1400" b="1" dirty="0">
                          <a:solidFill>
                            <a:srgbClr val="17365D"/>
                          </a:solidFill>
                          <a:latin typeface="Arial"/>
                          <a:ea typeface="Calibri"/>
                        </a:rPr>
                        <a:t>αντιμετώπιση</a:t>
                      </a:r>
                      <a:endParaRPr lang="el-GR" sz="1000" dirty="0">
                        <a:latin typeface="Arial"/>
                        <a:ea typeface="Calibri"/>
                      </a:endParaRPr>
                    </a:p>
                    <a:p>
                      <a:pPr algn="ctr">
                        <a:lnSpc>
                          <a:spcPct val="150000"/>
                        </a:lnSpc>
                        <a:spcAft>
                          <a:spcPts val="0"/>
                        </a:spcAft>
                      </a:pPr>
                      <a:r>
                        <a:rPr lang="el-GR" sz="1400" b="1" dirty="0">
                          <a:solidFill>
                            <a:srgbClr val="17365D"/>
                          </a:solidFill>
                          <a:latin typeface="Arial"/>
                          <a:ea typeface="Calibri"/>
                        </a:rPr>
                        <a:t> </a:t>
                      </a:r>
                      <a:endParaRPr lang="el-GR" sz="1000" dirty="0">
                        <a:latin typeface="Arial"/>
                        <a:ea typeface="Calibri"/>
                      </a:endParaRPr>
                    </a:p>
                  </a:txBody>
                  <a:tcPr marL="68580" marR="68580" marT="0" marB="0" anchor="ctr"/>
                </a:tc>
                <a:tc>
                  <a:txBody>
                    <a:bodyPr/>
                    <a:lstStyle/>
                    <a:p>
                      <a:pPr algn="l">
                        <a:lnSpc>
                          <a:spcPct val="150000"/>
                        </a:lnSpc>
                        <a:spcAft>
                          <a:spcPts val="0"/>
                        </a:spcAft>
                      </a:pPr>
                      <a:endParaRPr lang="el-GR" sz="1400" dirty="0">
                        <a:solidFill>
                          <a:srgbClr val="17365D"/>
                        </a:solidFill>
                        <a:latin typeface="Arial"/>
                        <a:ea typeface="Calibri"/>
                      </a:endParaRPr>
                    </a:p>
                    <a:p>
                      <a:pPr marL="457200" algn="l">
                        <a:lnSpc>
                          <a:spcPct val="150000"/>
                        </a:lnSpc>
                        <a:spcAft>
                          <a:spcPts val="0"/>
                        </a:spcAft>
                      </a:pPr>
                      <a:r>
                        <a:rPr lang="el-GR" sz="1400" dirty="0">
                          <a:solidFill>
                            <a:srgbClr val="17365D"/>
                          </a:solidFill>
                          <a:latin typeface="Arial"/>
                          <a:ea typeface="Calibri"/>
                        </a:rPr>
                        <a:t>1. Να κάνει ό,τι του κάνουν και οι άλλοι.   </a:t>
                      </a:r>
                      <a:endParaRPr lang="el-GR" sz="1400" dirty="0">
                        <a:latin typeface="Arial"/>
                        <a:ea typeface="Calibri"/>
                      </a:endParaRPr>
                    </a:p>
                    <a:p>
                      <a:pPr marL="457200" algn="l">
                        <a:lnSpc>
                          <a:spcPct val="150000"/>
                        </a:lnSpc>
                        <a:spcAft>
                          <a:spcPts val="0"/>
                        </a:spcAft>
                      </a:pPr>
                      <a:r>
                        <a:rPr lang="el-GR" sz="1400" dirty="0">
                          <a:solidFill>
                            <a:srgbClr val="17365D"/>
                          </a:solidFill>
                          <a:latin typeface="Arial"/>
                          <a:ea typeface="Calibri"/>
                        </a:rPr>
                        <a:t>5. Να αντεπιτεθεί.</a:t>
                      </a:r>
                      <a:endParaRPr lang="el-GR" sz="1400" dirty="0">
                        <a:latin typeface="Arial"/>
                        <a:ea typeface="Calibri"/>
                      </a:endParaRPr>
                    </a:p>
                    <a:p>
                      <a:pPr marL="457200" algn="l">
                        <a:lnSpc>
                          <a:spcPct val="150000"/>
                        </a:lnSpc>
                        <a:spcAft>
                          <a:spcPts val="0"/>
                        </a:spcAft>
                      </a:pPr>
                      <a:r>
                        <a:rPr lang="el-GR" sz="1400" dirty="0">
                          <a:solidFill>
                            <a:srgbClr val="17365D"/>
                          </a:solidFill>
                          <a:latin typeface="Arial"/>
                          <a:ea typeface="Calibri"/>
                        </a:rPr>
                        <a:t>9. Να ζητήσει βοήθεια από φίλους.</a:t>
                      </a:r>
                      <a:endParaRPr lang="el-GR" sz="1400" dirty="0">
                        <a:latin typeface="Arial"/>
                        <a:ea typeface="Calibri"/>
                      </a:endParaRPr>
                    </a:p>
                  </a:txBody>
                  <a:tcPr marL="68580" marR="68580" marT="0" marB="0" anchor="ctr"/>
                </a:tc>
              </a:tr>
              <a:tr h="925587">
                <a:tc>
                  <a:txBody>
                    <a:bodyPr/>
                    <a:lstStyle/>
                    <a:p>
                      <a:pPr algn="ctr">
                        <a:lnSpc>
                          <a:spcPct val="150000"/>
                        </a:lnSpc>
                        <a:spcAft>
                          <a:spcPts val="0"/>
                        </a:spcAft>
                      </a:pPr>
                      <a:r>
                        <a:rPr lang="el-GR" sz="1400" b="1">
                          <a:solidFill>
                            <a:srgbClr val="17365D"/>
                          </a:solidFill>
                          <a:latin typeface="Arial"/>
                          <a:ea typeface="Calibri"/>
                        </a:rPr>
                        <a:t>αποφυγή</a:t>
                      </a:r>
                      <a:endParaRPr lang="el-GR" sz="1000">
                        <a:latin typeface="Arial"/>
                        <a:ea typeface="Calibri"/>
                      </a:endParaRPr>
                    </a:p>
                  </a:txBody>
                  <a:tcPr marL="68580" marR="68580" marT="0" marB="0" anchor="ctr"/>
                </a:tc>
                <a:tc>
                  <a:txBody>
                    <a:bodyPr/>
                    <a:lstStyle/>
                    <a:p>
                      <a:pPr marL="471805" indent="-471805" algn="l">
                        <a:lnSpc>
                          <a:spcPct val="150000"/>
                        </a:lnSpc>
                        <a:spcAft>
                          <a:spcPts val="0"/>
                        </a:spcAft>
                      </a:pPr>
                      <a:r>
                        <a:rPr lang="el-GR" sz="1400" dirty="0">
                          <a:solidFill>
                            <a:srgbClr val="17365D"/>
                          </a:solidFill>
                          <a:latin typeface="Arial"/>
                          <a:ea typeface="Calibri"/>
                        </a:rPr>
                        <a:t>      </a:t>
                      </a:r>
                      <a:endParaRPr lang="el-GR" sz="1400" dirty="0">
                        <a:latin typeface="Arial"/>
                        <a:ea typeface="Calibri"/>
                      </a:endParaRPr>
                    </a:p>
                    <a:p>
                      <a:pPr marL="471805" indent="-471805" algn="l">
                        <a:lnSpc>
                          <a:spcPct val="150000"/>
                        </a:lnSpc>
                        <a:spcAft>
                          <a:spcPts val="0"/>
                        </a:spcAft>
                      </a:pPr>
                      <a:r>
                        <a:rPr lang="el-GR" sz="1400" dirty="0">
                          <a:solidFill>
                            <a:srgbClr val="17365D"/>
                          </a:solidFill>
                          <a:latin typeface="Arial"/>
                          <a:ea typeface="Calibri"/>
                        </a:rPr>
                        <a:t>         </a:t>
                      </a:r>
                      <a:r>
                        <a:rPr lang="el-GR" sz="1400" dirty="0">
                          <a:solidFill>
                            <a:srgbClr val="17365D"/>
                          </a:solidFill>
                          <a:latin typeface="Times New Roman"/>
                          <a:ea typeface="Times New Roman"/>
                        </a:rPr>
                        <a:t> </a:t>
                      </a:r>
                      <a:r>
                        <a:rPr lang="el-GR" sz="1400" dirty="0">
                          <a:solidFill>
                            <a:srgbClr val="17365D"/>
                          </a:solidFill>
                          <a:latin typeface="Arial"/>
                          <a:ea typeface="Calibri"/>
                        </a:rPr>
                        <a:t>3. Να αγνοήσει τον εκφοβισμό.</a:t>
                      </a:r>
                      <a:endParaRPr lang="el-GR" sz="1400" dirty="0">
                        <a:latin typeface="Arial"/>
                        <a:ea typeface="Calibri"/>
                      </a:endParaRPr>
                    </a:p>
                    <a:p>
                      <a:pPr marL="201295" indent="-201295" algn="l">
                        <a:lnSpc>
                          <a:spcPct val="150000"/>
                        </a:lnSpc>
                        <a:spcAft>
                          <a:spcPts val="0"/>
                        </a:spcAft>
                      </a:pPr>
                      <a:r>
                        <a:rPr lang="el-GR" sz="1400" dirty="0">
                          <a:solidFill>
                            <a:srgbClr val="17365D"/>
                          </a:solidFill>
                          <a:latin typeface="Times New Roman"/>
                          <a:ea typeface="Times New Roman"/>
                        </a:rPr>
                        <a:t>       </a:t>
                      </a:r>
                      <a:r>
                        <a:rPr lang="el-GR" sz="1400" dirty="0">
                          <a:solidFill>
                            <a:srgbClr val="17365D"/>
                          </a:solidFill>
                          <a:latin typeface="Arial"/>
                          <a:ea typeface="Calibri"/>
                        </a:rPr>
                        <a:t>    4. Να απομακρυνθεί.</a:t>
                      </a:r>
                      <a:endParaRPr lang="el-GR" sz="1400" dirty="0">
                        <a:latin typeface="Arial"/>
                        <a:ea typeface="Calibri"/>
                      </a:endParaRPr>
                    </a:p>
                  </a:txBody>
                  <a:tcPr marL="68580" marR="68580" marT="0" marB="0" anchor="ctr"/>
                </a:tc>
              </a:tr>
              <a:tr h="1283241">
                <a:tc>
                  <a:txBody>
                    <a:bodyPr/>
                    <a:lstStyle/>
                    <a:p>
                      <a:pPr algn="ctr">
                        <a:lnSpc>
                          <a:spcPct val="150000"/>
                        </a:lnSpc>
                        <a:spcAft>
                          <a:spcPts val="0"/>
                        </a:spcAft>
                      </a:pPr>
                      <a:r>
                        <a:rPr lang="el-GR" sz="1400" b="1">
                          <a:solidFill>
                            <a:srgbClr val="17365D"/>
                          </a:solidFill>
                          <a:latin typeface="Arial"/>
                          <a:ea typeface="Calibri"/>
                        </a:rPr>
                        <a:t>αναζήτηση βοήθειας</a:t>
                      </a:r>
                      <a:endParaRPr lang="el-GR" sz="1000">
                        <a:latin typeface="Arial"/>
                        <a:ea typeface="Calibri"/>
                      </a:endParaRPr>
                    </a:p>
                  </a:txBody>
                  <a:tcPr marL="68580" marR="68580" marT="0" marB="0" anchor="ctr"/>
                </a:tc>
                <a:tc>
                  <a:txBody>
                    <a:bodyPr/>
                    <a:lstStyle/>
                    <a:p>
                      <a:pPr indent="201295" algn="l">
                        <a:lnSpc>
                          <a:spcPct val="150000"/>
                        </a:lnSpc>
                        <a:spcAft>
                          <a:spcPts val="0"/>
                        </a:spcAft>
                      </a:pPr>
                      <a:r>
                        <a:rPr lang="el-GR" sz="1400" dirty="0">
                          <a:solidFill>
                            <a:srgbClr val="17365D"/>
                          </a:solidFill>
                          <a:latin typeface="Arial"/>
                          <a:ea typeface="Calibri"/>
                        </a:rPr>
                        <a:t> </a:t>
                      </a:r>
                      <a:endParaRPr lang="el-GR" sz="1400" dirty="0">
                        <a:latin typeface="Arial"/>
                        <a:ea typeface="Calibri"/>
                      </a:endParaRPr>
                    </a:p>
                    <a:p>
                      <a:pPr marL="459105" indent="-180340" algn="l">
                        <a:lnSpc>
                          <a:spcPct val="150000"/>
                        </a:lnSpc>
                        <a:spcAft>
                          <a:spcPts val="0"/>
                        </a:spcAft>
                      </a:pPr>
                      <a:r>
                        <a:rPr lang="el-GR" sz="1400" dirty="0">
                          <a:solidFill>
                            <a:srgbClr val="17365D"/>
                          </a:solidFill>
                          <a:latin typeface="Arial"/>
                          <a:ea typeface="Calibri"/>
                        </a:rPr>
                        <a:t>   6. Να πει σε αυτούς που το εκφοβίζουν να     σταματήσουν.</a:t>
                      </a:r>
                      <a:endParaRPr lang="el-GR" sz="1400" dirty="0">
                        <a:latin typeface="Arial"/>
                        <a:ea typeface="Calibri"/>
                      </a:endParaRPr>
                    </a:p>
                    <a:p>
                      <a:pPr marL="459105" indent="-180340" algn="l">
                        <a:lnSpc>
                          <a:spcPct val="150000"/>
                        </a:lnSpc>
                        <a:spcAft>
                          <a:spcPts val="0"/>
                        </a:spcAft>
                      </a:pPr>
                      <a:r>
                        <a:rPr lang="el-GR" sz="1400" dirty="0">
                          <a:solidFill>
                            <a:srgbClr val="17365D"/>
                          </a:solidFill>
                          <a:latin typeface="Arial"/>
                          <a:ea typeface="Calibri"/>
                        </a:rPr>
                        <a:t>   7. Να το πει στους γονείς του.</a:t>
                      </a:r>
                      <a:endParaRPr lang="el-GR" sz="1400" dirty="0">
                        <a:latin typeface="Arial"/>
                        <a:ea typeface="Calibri"/>
                      </a:endParaRPr>
                    </a:p>
                    <a:p>
                      <a:pPr marL="459105" indent="-180340" algn="l">
                        <a:lnSpc>
                          <a:spcPct val="150000"/>
                        </a:lnSpc>
                        <a:spcAft>
                          <a:spcPts val="0"/>
                        </a:spcAft>
                      </a:pPr>
                      <a:r>
                        <a:rPr lang="el-GR" sz="1400" dirty="0">
                          <a:solidFill>
                            <a:srgbClr val="17365D"/>
                          </a:solidFill>
                          <a:latin typeface="Arial"/>
                          <a:ea typeface="Calibri"/>
                        </a:rPr>
                        <a:t>   8. Να το πει σε κάποιον εκπαιδευτικό</a:t>
                      </a:r>
                      <a:r>
                        <a:rPr lang="el-GR" sz="1400" dirty="0" smtClean="0">
                          <a:solidFill>
                            <a:srgbClr val="17365D"/>
                          </a:solidFill>
                          <a:latin typeface="Arial"/>
                          <a:ea typeface="Calibri"/>
                        </a:rPr>
                        <a:t>.</a:t>
                      </a:r>
                      <a:endParaRPr lang="el-GR" sz="1400" dirty="0">
                        <a:latin typeface="Arial"/>
                        <a:ea typeface="Calibri"/>
                      </a:endParaRPr>
                    </a:p>
                  </a:txBody>
                  <a:tcPr marL="68580" marR="68580" marT="0" marB="0" anchor="ctr"/>
                </a:tc>
              </a:tr>
              <a:tr h="925587">
                <a:tc>
                  <a:txBody>
                    <a:bodyPr/>
                    <a:lstStyle/>
                    <a:p>
                      <a:pPr algn="ctr">
                        <a:lnSpc>
                          <a:spcPct val="150000"/>
                        </a:lnSpc>
                        <a:spcAft>
                          <a:spcPts val="0"/>
                        </a:spcAft>
                      </a:pPr>
                      <a:r>
                        <a:rPr lang="el-GR" sz="1400" b="1">
                          <a:solidFill>
                            <a:srgbClr val="17365D"/>
                          </a:solidFill>
                          <a:latin typeface="Arial"/>
                          <a:ea typeface="Calibri"/>
                        </a:rPr>
                        <a:t>«να το αντέχει»</a:t>
                      </a:r>
                      <a:endParaRPr lang="el-GR" sz="1000">
                        <a:latin typeface="Arial"/>
                        <a:ea typeface="Calibri"/>
                      </a:endParaRPr>
                    </a:p>
                  </a:txBody>
                  <a:tcPr marL="68580" marR="68580" marT="0" marB="0" anchor="ctr"/>
                </a:tc>
                <a:tc>
                  <a:txBody>
                    <a:bodyPr/>
                    <a:lstStyle/>
                    <a:p>
                      <a:pPr indent="201295" algn="l">
                        <a:lnSpc>
                          <a:spcPct val="150000"/>
                        </a:lnSpc>
                        <a:spcAft>
                          <a:spcPts val="0"/>
                        </a:spcAft>
                      </a:pPr>
                      <a:r>
                        <a:rPr lang="el-GR" sz="1400" dirty="0">
                          <a:solidFill>
                            <a:srgbClr val="17365D"/>
                          </a:solidFill>
                          <a:latin typeface="Arial"/>
                          <a:ea typeface="Calibri"/>
                        </a:rPr>
                        <a:t>    2. Να μάθει να το αντέχει και να το δέχεται.</a:t>
                      </a:r>
                      <a:endParaRPr lang="el-GR" sz="1400" dirty="0">
                        <a:latin typeface="Arial"/>
                        <a:ea typeface="Calibri"/>
                      </a:endParaRPr>
                    </a:p>
                  </a:txBody>
                  <a:tcPr marL="68580" marR="68580" marT="0" marB="0" anchor="ctr"/>
                </a:tc>
              </a:tr>
            </a:tbl>
          </a:graphicData>
        </a:graphic>
      </p:graphicFrame>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pPr algn="ctr"/>
            <a:r>
              <a:rPr lang="en-US" dirty="0" smtClean="0"/>
              <a:t/>
            </a:r>
            <a:br>
              <a:rPr lang="en-US" dirty="0" smtClean="0"/>
            </a:br>
            <a:r>
              <a:rPr lang="el-GR" dirty="0" smtClean="0"/>
              <a:t> </a:t>
            </a:r>
            <a:r>
              <a:rPr lang="el-GR" sz="3100" dirty="0" smtClean="0"/>
              <a:t>Ποιους τρόπους θα συστήνατε σε ένα παιδί που εκφοβίζεται;</a:t>
            </a:r>
            <a:endParaRPr lang="en-US" sz="3100" dirty="0"/>
          </a:p>
        </p:txBody>
      </p:sp>
      <p:sp>
        <p:nvSpPr>
          <p:cNvPr id="3" name="2 - Θέση περιεχομένου"/>
          <p:cNvSpPr>
            <a:spLocks noGrp="1"/>
          </p:cNvSpPr>
          <p:nvPr>
            <p:ph sz="quarter" idx="1"/>
          </p:nvPr>
        </p:nvSpPr>
        <p:spPr>
          <a:xfrm>
            <a:off x="899592" y="5085184"/>
            <a:ext cx="7772400" cy="1504528"/>
          </a:xfrm>
        </p:spPr>
        <p:txBody>
          <a:bodyPr>
            <a:normAutofit/>
          </a:bodyPr>
          <a:lstStyle/>
          <a:p>
            <a:pPr algn="ctr"/>
            <a:r>
              <a:rPr lang="el-GR" sz="2200" dirty="0" smtClean="0"/>
              <a:t>χρησιμοποιούνται με σειρά προτεραιότητας τρόποι που στοχεύουν  στην αναζήτηση βοήθειας/διαμεσολάβηση, στην  αποφυγή , στην επιθετική αντιμετώπιση, με τελευταία επιλογή «να το αντέχει»</a:t>
            </a:r>
            <a:endParaRPr lang="en-US" sz="2200" dirty="0"/>
          </a:p>
        </p:txBody>
      </p:sp>
      <p:graphicFrame>
        <p:nvGraphicFramePr>
          <p:cNvPr id="5" name="4 - Πίνακας"/>
          <p:cNvGraphicFramePr>
            <a:graphicFrameLocks noGrp="1"/>
          </p:cNvGraphicFramePr>
          <p:nvPr/>
        </p:nvGraphicFramePr>
        <p:xfrm>
          <a:off x="827586" y="1484784"/>
          <a:ext cx="7776864" cy="3555840"/>
        </p:xfrm>
        <a:graphic>
          <a:graphicData uri="http://schemas.openxmlformats.org/drawingml/2006/table">
            <a:tbl>
              <a:tblPr firstRow="1" bandRow="1">
                <a:tableStyleId>{5C22544A-7EE6-4342-B048-85BDC9FD1C3A}</a:tableStyleId>
              </a:tblPr>
              <a:tblGrid>
                <a:gridCol w="1296144"/>
                <a:gridCol w="1296144"/>
                <a:gridCol w="1296144"/>
                <a:gridCol w="1296144"/>
                <a:gridCol w="1296144"/>
                <a:gridCol w="1296144"/>
              </a:tblGrid>
              <a:tr h="648072">
                <a:tc gridSpan="6">
                  <a:txBody>
                    <a:bodyPr/>
                    <a:lstStyle/>
                    <a:p>
                      <a:pPr marL="38100" marR="38100" algn="ctr">
                        <a:lnSpc>
                          <a:spcPts val="1600"/>
                        </a:lnSpc>
                        <a:spcAft>
                          <a:spcPts val="0"/>
                        </a:spcAft>
                      </a:pPr>
                      <a:r>
                        <a:rPr lang="el-GR" sz="1600" b="1" dirty="0">
                          <a:solidFill>
                            <a:schemeClr val="bg1"/>
                          </a:solidFill>
                          <a:latin typeface="Arial"/>
                          <a:ea typeface="Calibri"/>
                        </a:rPr>
                        <a:t>Περιγραφικά Στοιχεία </a:t>
                      </a:r>
                      <a:endParaRPr lang="el-GR" sz="1600" dirty="0">
                        <a:solidFill>
                          <a:schemeClr val="bg1"/>
                        </a:solidFill>
                        <a:latin typeface="Arial"/>
                        <a:ea typeface="Calibri"/>
                      </a:endParaRPr>
                    </a:p>
                    <a:p>
                      <a:pPr marL="38100" marR="38100" algn="ctr">
                        <a:lnSpc>
                          <a:spcPts val="1600"/>
                        </a:lnSpc>
                        <a:spcAft>
                          <a:spcPts val="0"/>
                        </a:spcAft>
                      </a:pPr>
                      <a:r>
                        <a:rPr lang="el-GR" sz="1600" b="1" dirty="0">
                          <a:solidFill>
                            <a:schemeClr val="bg1"/>
                          </a:solidFill>
                          <a:latin typeface="Arial"/>
                          <a:ea typeface="Calibri"/>
                        </a:rPr>
                        <a:t>των στρατηγικών που προτείνουν οι γονείς στα παιδιά που εκφοβίζονται  </a:t>
                      </a:r>
                      <a:endParaRPr lang="el-GR" sz="1600" b="1" dirty="0" smtClean="0">
                        <a:solidFill>
                          <a:schemeClr val="bg1"/>
                        </a:solidFill>
                        <a:latin typeface="Arial"/>
                        <a:ea typeface="Calibri"/>
                      </a:endParaRPr>
                    </a:p>
                  </a:txBody>
                  <a:tcPr marL="0" marR="0" marT="0" marB="0" anchor="ctr"/>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tr>
              <a:tr h="452622">
                <a:tc>
                  <a:txBody>
                    <a:bodyPr/>
                    <a:lstStyle/>
                    <a:p>
                      <a:pPr algn="ctr">
                        <a:lnSpc>
                          <a:spcPct val="150000"/>
                        </a:lnSpc>
                        <a:spcAft>
                          <a:spcPts val="0"/>
                        </a:spcAft>
                      </a:pPr>
                      <a:endParaRPr lang="el-GR" sz="1200">
                        <a:latin typeface="Arial"/>
                        <a:ea typeface="Calibri"/>
                      </a:endParaRPr>
                    </a:p>
                  </a:txBody>
                  <a:tcPr marL="0" marR="0" marT="0" marB="0" anchor="ctr"/>
                </a:tc>
                <a:tc>
                  <a:txBody>
                    <a:bodyPr/>
                    <a:lstStyle/>
                    <a:p>
                      <a:pPr marL="38100" marR="38100" algn="r">
                        <a:lnSpc>
                          <a:spcPts val="1600"/>
                        </a:lnSpc>
                        <a:spcAft>
                          <a:spcPts val="0"/>
                        </a:spcAft>
                      </a:pPr>
                      <a:r>
                        <a:rPr lang="el-GR" sz="900" dirty="0">
                          <a:solidFill>
                            <a:srgbClr val="000000"/>
                          </a:solidFill>
                          <a:latin typeface="Arial"/>
                          <a:ea typeface="Calibri"/>
                        </a:rPr>
                        <a:t>N</a:t>
                      </a:r>
                      <a:endParaRPr lang="el-GR" sz="1000" dirty="0">
                        <a:latin typeface="Arial"/>
                        <a:ea typeface="Calibri"/>
                      </a:endParaRPr>
                    </a:p>
                  </a:txBody>
                  <a:tcPr marL="0" marR="0" marT="0" marB="0" anchor="b"/>
                </a:tc>
                <a:tc>
                  <a:txBody>
                    <a:bodyPr/>
                    <a:lstStyle/>
                    <a:p>
                      <a:pPr marL="38100" marR="38100" algn="r">
                        <a:lnSpc>
                          <a:spcPts val="1600"/>
                        </a:lnSpc>
                        <a:spcAft>
                          <a:spcPts val="0"/>
                        </a:spcAft>
                      </a:pPr>
                      <a:r>
                        <a:rPr lang="el-GR" sz="1200" dirty="0" err="1">
                          <a:solidFill>
                            <a:srgbClr val="17365D"/>
                          </a:solidFill>
                          <a:latin typeface="Arial"/>
                          <a:ea typeface="Calibri"/>
                        </a:rPr>
                        <a:t>Minimum</a:t>
                      </a:r>
                      <a:endParaRPr lang="el-GR" sz="1000" dirty="0">
                        <a:latin typeface="Arial"/>
                        <a:ea typeface="Calibri"/>
                      </a:endParaRPr>
                    </a:p>
                  </a:txBody>
                  <a:tcPr marL="0" marR="0" marT="0" marB="0" anchor="b"/>
                </a:tc>
                <a:tc>
                  <a:txBody>
                    <a:bodyPr/>
                    <a:lstStyle/>
                    <a:p>
                      <a:pPr marL="38100" marR="38100" algn="r">
                        <a:lnSpc>
                          <a:spcPts val="1600"/>
                        </a:lnSpc>
                        <a:spcAft>
                          <a:spcPts val="0"/>
                        </a:spcAft>
                      </a:pPr>
                      <a:r>
                        <a:rPr lang="el-GR" sz="1200" dirty="0" err="1">
                          <a:solidFill>
                            <a:srgbClr val="17365D"/>
                          </a:solidFill>
                          <a:latin typeface="Arial"/>
                          <a:ea typeface="Calibri"/>
                        </a:rPr>
                        <a:t>Maximum</a:t>
                      </a:r>
                      <a:endParaRPr lang="el-GR" sz="1000" dirty="0">
                        <a:latin typeface="Arial"/>
                        <a:ea typeface="Calibri"/>
                      </a:endParaRPr>
                    </a:p>
                  </a:txBody>
                  <a:tcPr marL="0" marR="0" marT="0" marB="0" anchor="b"/>
                </a:tc>
                <a:tc>
                  <a:txBody>
                    <a:bodyPr/>
                    <a:lstStyle/>
                    <a:p>
                      <a:pPr marL="38100" marR="38100" algn="r">
                        <a:lnSpc>
                          <a:spcPts val="1600"/>
                        </a:lnSpc>
                        <a:spcAft>
                          <a:spcPts val="0"/>
                        </a:spcAft>
                      </a:pPr>
                      <a:r>
                        <a:rPr lang="el-GR" sz="1200" dirty="0" err="1">
                          <a:solidFill>
                            <a:srgbClr val="17365D"/>
                          </a:solidFill>
                          <a:latin typeface="Arial"/>
                          <a:ea typeface="Calibri"/>
                        </a:rPr>
                        <a:t>Mean</a:t>
                      </a:r>
                      <a:endParaRPr lang="el-GR" sz="1000" dirty="0">
                        <a:latin typeface="Arial"/>
                        <a:ea typeface="Calibri"/>
                      </a:endParaRPr>
                    </a:p>
                  </a:txBody>
                  <a:tcPr marL="0" marR="0" marT="0" marB="0" anchor="b"/>
                </a:tc>
                <a:tc>
                  <a:txBody>
                    <a:bodyPr/>
                    <a:lstStyle/>
                    <a:p>
                      <a:pPr marL="38100" marR="38100" algn="r">
                        <a:lnSpc>
                          <a:spcPts val="1600"/>
                        </a:lnSpc>
                        <a:spcAft>
                          <a:spcPts val="0"/>
                        </a:spcAft>
                      </a:pPr>
                      <a:r>
                        <a:rPr lang="el-GR" sz="1200" dirty="0" err="1">
                          <a:solidFill>
                            <a:srgbClr val="17365D"/>
                          </a:solidFill>
                          <a:latin typeface="Arial"/>
                          <a:ea typeface="Calibri"/>
                        </a:rPr>
                        <a:t>Std</a:t>
                      </a:r>
                      <a:r>
                        <a:rPr lang="el-GR" sz="1200" dirty="0">
                          <a:solidFill>
                            <a:srgbClr val="17365D"/>
                          </a:solidFill>
                          <a:latin typeface="Arial"/>
                          <a:ea typeface="Calibri"/>
                        </a:rPr>
                        <a:t>. </a:t>
                      </a:r>
                      <a:r>
                        <a:rPr lang="el-GR" sz="1200" dirty="0" err="1">
                          <a:solidFill>
                            <a:srgbClr val="17365D"/>
                          </a:solidFill>
                          <a:latin typeface="Arial"/>
                          <a:ea typeface="Calibri"/>
                        </a:rPr>
                        <a:t>Deviation</a:t>
                      </a:r>
                      <a:endParaRPr lang="el-GR" sz="1000" dirty="0">
                        <a:latin typeface="Arial"/>
                        <a:ea typeface="Calibri"/>
                      </a:endParaRPr>
                    </a:p>
                  </a:txBody>
                  <a:tcPr marL="0" marR="0" marT="0" marB="0" anchor="b"/>
                </a:tc>
              </a:tr>
              <a:tr h="452622">
                <a:tc>
                  <a:txBody>
                    <a:bodyPr/>
                    <a:lstStyle/>
                    <a:p>
                      <a:pPr marL="38100" marR="38100" algn="l">
                        <a:lnSpc>
                          <a:spcPct val="150000"/>
                        </a:lnSpc>
                        <a:spcAft>
                          <a:spcPts val="0"/>
                        </a:spcAft>
                      </a:pPr>
                      <a:r>
                        <a:rPr lang="el-GR" sz="1200" dirty="0">
                          <a:solidFill>
                            <a:srgbClr val="17365D"/>
                          </a:solidFill>
                          <a:latin typeface="Arial"/>
                          <a:ea typeface="Calibri"/>
                        </a:rPr>
                        <a:t>επιθετική</a:t>
                      </a:r>
                      <a:endParaRPr lang="el-GR" sz="1000" dirty="0">
                        <a:latin typeface="Arial"/>
                        <a:ea typeface="Calibri"/>
                      </a:endParaRPr>
                    </a:p>
                  </a:txBody>
                  <a:tcPr marL="0" marR="0" marT="0" marB="0"/>
                </a:tc>
                <a:tc>
                  <a:txBody>
                    <a:bodyPr/>
                    <a:lstStyle/>
                    <a:p>
                      <a:pPr marL="38100" marR="38100" algn="r">
                        <a:lnSpc>
                          <a:spcPct val="150000"/>
                        </a:lnSpc>
                        <a:spcAft>
                          <a:spcPts val="0"/>
                        </a:spcAft>
                      </a:pPr>
                      <a:r>
                        <a:rPr lang="el-GR" sz="1200">
                          <a:solidFill>
                            <a:srgbClr val="17365D"/>
                          </a:solidFill>
                          <a:latin typeface="Arial"/>
                          <a:ea typeface="Calibri"/>
                        </a:rPr>
                        <a:t>1082</a:t>
                      </a:r>
                      <a:endParaRPr lang="el-GR" sz="1000">
                        <a:latin typeface="Arial"/>
                        <a:ea typeface="Calibri"/>
                      </a:endParaRPr>
                    </a:p>
                  </a:txBody>
                  <a:tcPr marL="0" marR="0" marT="0" marB="0"/>
                </a:tc>
                <a:tc>
                  <a:txBody>
                    <a:bodyPr/>
                    <a:lstStyle/>
                    <a:p>
                      <a:pPr marL="38100" marR="38100" algn="r">
                        <a:lnSpc>
                          <a:spcPct val="150000"/>
                        </a:lnSpc>
                        <a:spcAft>
                          <a:spcPts val="0"/>
                        </a:spcAft>
                      </a:pPr>
                      <a:r>
                        <a:rPr lang="el-GR" sz="1200">
                          <a:solidFill>
                            <a:srgbClr val="17365D"/>
                          </a:solidFill>
                          <a:latin typeface="Arial"/>
                          <a:ea typeface="Calibri"/>
                        </a:rPr>
                        <a:t>,00</a:t>
                      </a:r>
                      <a:endParaRPr lang="el-GR" sz="1000">
                        <a:latin typeface="Arial"/>
                        <a:ea typeface="Calibri"/>
                      </a:endParaRPr>
                    </a:p>
                  </a:txBody>
                  <a:tcPr marL="0" marR="0" marT="0" marB="0"/>
                </a:tc>
                <a:tc>
                  <a:txBody>
                    <a:bodyPr/>
                    <a:lstStyle/>
                    <a:p>
                      <a:pPr marL="38100" marR="38100" algn="r">
                        <a:lnSpc>
                          <a:spcPct val="150000"/>
                        </a:lnSpc>
                        <a:spcAft>
                          <a:spcPts val="0"/>
                        </a:spcAft>
                      </a:pPr>
                      <a:r>
                        <a:rPr lang="el-GR" sz="1200" dirty="0">
                          <a:solidFill>
                            <a:srgbClr val="17365D"/>
                          </a:solidFill>
                          <a:latin typeface="Arial"/>
                          <a:ea typeface="Calibri"/>
                        </a:rPr>
                        <a:t>1,00</a:t>
                      </a:r>
                      <a:endParaRPr lang="el-GR" sz="1000" dirty="0">
                        <a:latin typeface="Arial"/>
                        <a:ea typeface="Calibri"/>
                      </a:endParaRPr>
                    </a:p>
                  </a:txBody>
                  <a:tcPr marL="0" marR="0" marT="0" marB="0"/>
                </a:tc>
                <a:tc>
                  <a:txBody>
                    <a:bodyPr/>
                    <a:lstStyle/>
                    <a:p>
                      <a:pPr marL="38100" marR="38100" algn="r">
                        <a:lnSpc>
                          <a:spcPct val="150000"/>
                        </a:lnSpc>
                        <a:spcAft>
                          <a:spcPts val="0"/>
                        </a:spcAft>
                      </a:pPr>
                      <a:r>
                        <a:rPr lang="el-GR" sz="1200">
                          <a:solidFill>
                            <a:srgbClr val="17365D"/>
                          </a:solidFill>
                          <a:latin typeface="Arial"/>
                          <a:ea typeface="Calibri"/>
                        </a:rPr>
                        <a:t>,3574</a:t>
                      </a:r>
                      <a:endParaRPr lang="el-GR" sz="1000">
                        <a:latin typeface="Arial"/>
                        <a:ea typeface="Calibri"/>
                      </a:endParaRPr>
                    </a:p>
                  </a:txBody>
                  <a:tcPr marL="0" marR="0" marT="0" marB="0"/>
                </a:tc>
                <a:tc>
                  <a:txBody>
                    <a:bodyPr/>
                    <a:lstStyle/>
                    <a:p>
                      <a:pPr marL="38100" marR="38100" algn="r">
                        <a:lnSpc>
                          <a:spcPct val="150000"/>
                        </a:lnSpc>
                        <a:spcAft>
                          <a:spcPts val="0"/>
                        </a:spcAft>
                      </a:pPr>
                      <a:r>
                        <a:rPr lang="el-GR" sz="1200">
                          <a:solidFill>
                            <a:srgbClr val="17365D"/>
                          </a:solidFill>
                          <a:latin typeface="Arial"/>
                          <a:ea typeface="Calibri"/>
                        </a:rPr>
                        <a:t>,21332</a:t>
                      </a:r>
                      <a:endParaRPr lang="el-GR" sz="1000">
                        <a:latin typeface="Arial"/>
                        <a:ea typeface="Calibri"/>
                      </a:endParaRPr>
                    </a:p>
                  </a:txBody>
                  <a:tcPr marL="0" marR="0" marT="0" marB="0"/>
                </a:tc>
              </a:tr>
              <a:tr h="452622">
                <a:tc>
                  <a:txBody>
                    <a:bodyPr/>
                    <a:lstStyle/>
                    <a:p>
                      <a:pPr marL="38100" marR="38100" algn="l">
                        <a:lnSpc>
                          <a:spcPct val="150000"/>
                        </a:lnSpc>
                        <a:spcAft>
                          <a:spcPts val="0"/>
                        </a:spcAft>
                      </a:pPr>
                      <a:r>
                        <a:rPr lang="el-GR" sz="1200">
                          <a:solidFill>
                            <a:srgbClr val="17365D"/>
                          </a:solidFill>
                          <a:latin typeface="Arial"/>
                          <a:ea typeface="Calibri"/>
                        </a:rPr>
                        <a:t>αποφυγή</a:t>
                      </a:r>
                      <a:endParaRPr lang="el-GR" sz="1000">
                        <a:latin typeface="Arial"/>
                        <a:ea typeface="Calibri"/>
                      </a:endParaRPr>
                    </a:p>
                  </a:txBody>
                  <a:tcPr marL="0" marR="0" marT="0" marB="0"/>
                </a:tc>
                <a:tc>
                  <a:txBody>
                    <a:bodyPr/>
                    <a:lstStyle/>
                    <a:p>
                      <a:pPr marL="38100" marR="38100" algn="r">
                        <a:lnSpc>
                          <a:spcPct val="150000"/>
                        </a:lnSpc>
                        <a:spcAft>
                          <a:spcPts val="0"/>
                        </a:spcAft>
                      </a:pPr>
                      <a:r>
                        <a:rPr lang="el-GR" sz="1200">
                          <a:solidFill>
                            <a:srgbClr val="17365D"/>
                          </a:solidFill>
                          <a:latin typeface="Arial"/>
                          <a:ea typeface="Calibri"/>
                        </a:rPr>
                        <a:t>1085</a:t>
                      </a:r>
                      <a:endParaRPr lang="el-GR" sz="1000">
                        <a:latin typeface="Arial"/>
                        <a:ea typeface="Calibri"/>
                      </a:endParaRPr>
                    </a:p>
                  </a:txBody>
                  <a:tcPr marL="0" marR="0" marT="0" marB="0"/>
                </a:tc>
                <a:tc>
                  <a:txBody>
                    <a:bodyPr/>
                    <a:lstStyle/>
                    <a:p>
                      <a:pPr marL="38100" marR="38100" algn="r">
                        <a:lnSpc>
                          <a:spcPct val="150000"/>
                        </a:lnSpc>
                        <a:spcAft>
                          <a:spcPts val="0"/>
                        </a:spcAft>
                      </a:pPr>
                      <a:r>
                        <a:rPr lang="el-GR" sz="1200">
                          <a:solidFill>
                            <a:srgbClr val="17365D"/>
                          </a:solidFill>
                          <a:latin typeface="Arial"/>
                          <a:ea typeface="Calibri"/>
                        </a:rPr>
                        <a:t>,00</a:t>
                      </a:r>
                      <a:endParaRPr lang="el-GR" sz="1000">
                        <a:latin typeface="Arial"/>
                        <a:ea typeface="Calibri"/>
                      </a:endParaRPr>
                    </a:p>
                  </a:txBody>
                  <a:tcPr marL="0" marR="0" marT="0" marB="0"/>
                </a:tc>
                <a:tc>
                  <a:txBody>
                    <a:bodyPr/>
                    <a:lstStyle/>
                    <a:p>
                      <a:pPr marL="38100" marR="38100" algn="r">
                        <a:lnSpc>
                          <a:spcPct val="150000"/>
                        </a:lnSpc>
                        <a:spcAft>
                          <a:spcPts val="0"/>
                        </a:spcAft>
                      </a:pPr>
                      <a:r>
                        <a:rPr lang="el-GR" sz="1200">
                          <a:solidFill>
                            <a:srgbClr val="17365D"/>
                          </a:solidFill>
                          <a:latin typeface="Arial"/>
                          <a:ea typeface="Calibri"/>
                        </a:rPr>
                        <a:t>1,00</a:t>
                      </a:r>
                      <a:endParaRPr lang="el-GR" sz="1000">
                        <a:latin typeface="Arial"/>
                        <a:ea typeface="Calibri"/>
                      </a:endParaRPr>
                    </a:p>
                  </a:txBody>
                  <a:tcPr marL="0" marR="0" marT="0" marB="0"/>
                </a:tc>
                <a:tc>
                  <a:txBody>
                    <a:bodyPr/>
                    <a:lstStyle/>
                    <a:p>
                      <a:pPr marL="38100" marR="38100" algn="r">
                        <a:lnSpc>
                          <a:spcPct val="150000"/>
                        </a:lnSpc>
                        <a:spcAft>
                          <a:spcPts val="0"/>
                        </a:spcAft>
                      </a:pPr>
                      <a:r>
                        <a:rPr lang="el-GR" sz="1200">
                          <a:solidFill>
                            <a:srgbClr val="17365D"/>
                          </a:solidFill>
                          <a:latin typeface="Arial"/>
                          <a:ea typeface="Calibri"/>
                        </a:rPr>
                        <a:t>,5811</a:t>
                      </a:r>
                      <a:endParaRPr lang="el-GR" sz="1000">
                        <a:latin typeface="Arial"/>
                        <a:ea typeface="Calibri"/>
                      </a:endParaRPr>
                    </a:p>
                  </a:txBody>
                  <a:tcPr marL="0" marR="0" marT="0" marB="0"/>
                </a:tc>
                <a:tc>
                  <a:txBody>
                    <a:bodyPr/>
                    <a:lstStyle/>
                    <a:p>
                      <a:pPr marL="38100" marR="38100" algn="r">
                        <a:lnSpc>
                          <a:spcPct val="150000"/>
                        </a:lnSpc>
                        <a:spcAft>
                          <a:spcPts val="0"/>
                        </a:spcAft>
                      </a:pPr>
                      <a:r>
                        <a:rPr lang="el-GR" sz="1200">
                          <a:solidFill>
                            <a:srgbClr val="17365D"/>
                          </a:solidFill>
                          <a:latin typeface="Arial"/>
                          <a:ea typeface="Calibri"/>
                        </a:rPr>
                        <a:t>,29067</a:t>
                      </a:r>
                      <a:endParaRPr lang="el-GR" sz="1000">
                        <a:latin typeface="Arial"/>
                        <a:ea typeface="Calibri"/>
                      </a:endParaRPr>
                    </a:p>
                  </a:txBody>
                  <a:tcPr marL="0" marR="0" marT="0" marB="0"/>
                </a:tc>
              </a:tr>
              <a:tr h="452622">
                <a:tc>
                  <a:txBody>
                    <a:bodyPr/>
                    <a:lstStyle/>
                    <a:p>
                      <a:pPr marL="38100" marR="38100" algn="l">
                        <a:lnSpc>
                          <a:spcPct val="150000"/>
                        </a:lnSpc>
                        <a:spcAft>
                          <a:spcPts val="0"/>
                        </a:spcAft>
                      </a:pPr>
                      <a:r>
                        <a:rPr lang="el-GR" sz="1200">
                          <a:solidFill>
                            <a:srgbClr val="17365D"/>
                          </a:solidFill>
                          <a:latin typeface="Arial"/>
                          <a:ea typeface="Calibri"/>
                        </a:rPr>
                        <a:t>αναζήτηση βοήθειας</a:t>
                      </a:r>
                      <a:endParaRPr lang="el-GR" sz="1000">
                        <a:latin typeface="Arial"/>
                        <a:ea typeface="Calibri"/>
                      </a:endParaRPr>
                    </a:p>
                  </a:txBody>
                  <a:tcPr marL="0" marR="0" marT="0" marB="0"/>
                </a:tc>
                <a:tc>
                  <a:txBody>
                    <a:bodyPr/>
                    <a:lstStyle/>
                    <a:p>
                      <a:pPr marL="38100" marR="38100" algn="r">
                        <a:lnSpc>
                          <a:spcPct val="150000"/>
                        </a:lnSpc>
                        <a:spcAft>
                          <a:spcPts val="0"/>
                        </a:spcAft>
                      </a:pPr>
                      <a:r>
                        <a:rPr lang="el-GR" sz="1200">
                          <a:solidFill>
                            <a:srgbClr val="17365D"/>
                          </a:solidFill>
                          <a:latin typeface="Arial"/>
                          <a:ea typeface="Calibri"/>
                        </a:rPr>
                        <a:t>1119</a:t>
                      </a:r>
                      <a:endParaRPr lang="el-GR" sz="1000">
                        <a:latin typeface="Arial"/>
                        <a:ea typeface="Calibri"/>
                      </a:endParaRPr>
                    </a:p>
                  </a:txBody>
                  <a:tcPr marL="0" marR="0" marT="0" marB="0"/>
                </a:tc>
                <a:tc>
                  <a:txBody>
                    <a:bodyPr/>
                    <a:lstStyle/>
                    <a:p>
                      <a:pPr marL="38100" marR="38100" algn="r">
                        <a:lnSpc>
                          <a:spcPct val="150000"/>
                        </a:lnSpc>
                        <a:spcAft>
                          <a:spcPts val="0"/>
                        </a:spcAft>
                      </a:pPr>
                      <a:r>
                        <a:rPr lang="el-GR" sz="1200">
                          <a:solidFill>
                            <a:srgbClr val="17365D"/>
                          </a:solidFill>
                          <a:latin typeface="Arial"/>
                          <a:ea typeface="Calibri"/>
                        </a:rPr>
                        <a:t>,00</a:t>
                      </a:r>
                      <a:endParaRPr lang="el-GR" sz="1000">
                        <a:latin typeface="Arial"/>
                        <a:ea typeface="Calibri"/>
                      </a:endParaRPr>
                    </a:p>
                  </a:txBody>
                  <a:tcPr marL="0" marR="0" marT="0" marB="0"/>
                </a:tc>
                <a:tc>
                  <a:txBody>
                    <a:bodyPr/>
                    <a:lstStyle/>
                    <a:p>
                      <a:pPr marL="38100" marR="38100" algn="r">
                        <a:lnSpc>
                          <a:spcPct val="150000"/>
                        </a:lnSpc>
                        <a:spcAft>
                          <a:spcPts val="0"/>
                        </a:spcAft>
                      </a:pPr>
                      <a:r>
                        <a:rPr lang="el-GR" sz="1200">
                          <a:solidFill>
                            <a:srgbClr val="17365D"/>
                          </a:solidFill>
                          <a:latin typeface="Arial"/>
                          <a:ea typeface="Calibri"/>
                        </a:rPr>
                        <a:t>1,00</a:t>
                      </a:r>
                      <a:endParaRPr lang="el-GR" sz="1000">
                        <a:latin typeface="Arial"/>
                        <a:ea typeface="Calibri"/>
                      </a:endParaRPr>
                    </a:p>
                  </a:txBody>
                  <a:tcPr marL="0" marR="0" marT="0" marB="0"/>
                </a:tc>
                <a:tc>
                  <a:txBody>
                    <a:bodyPr/>
                    <a:lstStyle/>
                    <a:p>
                      <a:pPr marL="38100" marR="38100" algn="r">
                        <a:lnSpc>
                          <a:spcPct val="150000"/>
                        </a:lnSpc>
                        <a:spcAft>
                          <a:spcPts val="0"/>
                        </a:spcAft>
                      </a:pPr>
                      <a:r>
                        <a:rPr lang="el-GR" sz="1200">
                          <a:solidFill>
                            <a:srgbClr val="17365D"/>
                          </a:solidFill>
                          <a:latin typeface="Arial"/>
                          <a:ea typeface="Calibri"/>
                        </a:rPr>
                        <a:t>,9345</a:t>
                      </a:r>
                      <a:endParaRPr lang="el-GR" sz="1000">
                        <a:latin typeface="Arial"/>
                        <a:ea typeface="Calibri"/>
                      </a:endParaRPr>
                    </a:p>
                  </a:txBody>
                  <a:tcPr marL="0" marR="0" marT="0" marB="0"/>
                </a:tc>
                <a:tc>
                  <a:txBody>
                    <a:bodyPr/>
                    <a:lstStyle/>
                    <a:p>
                      <a:pPr marL="38100" marR="38100" algn="r">
                        <a:lnSpc>
                          <a:spcPct val="150000"/>
                        </a:lnSpc>
                        <a:spcAft>
                          <a:spcPts val="0"/>
                        </a:spcAft>
                      </a:pPr>
                      <a:r>
                        <a:rPr lang="el-GR" sz="1200">
                          <a:solidFill>
                            <a:srgbClr val="17365D"/>
                          </a:solidFill>
                          <a:latin typeface="Arial"/>
                          <a:ea typeface="Calibri"/>
                        </a:rPr>
                        <a:t>,11127</a:t>
                      </a:r>
                      <a:endParaRPr lang="el-GR" sz="1000">
                        <a:latin typeface="Arial"/>
                        <a:ea typeface="Calibri"/>
                      </a:endParaRPr>
                    </a:p>
                  </a:txBody>
                  <a:tcPr marL="0" marR="0" marT="0" marB="0"/>
                </a:tc>
              </a:tr>
              <a:tr h="452622">
                <a:tc>
                  <a:txBody>
                    <a:bodyPr/>
                    <a:lstStyle/>
                    <a:p>
                      <a:pPr marL="38100" marR="38100" algn="l">
                        <a:lnSpc>
                          <a:spcPct val="150000"/>
                        </a:lnSpc>
                        <a:spcAft>
                          <a:spcPts val="0"/>
                        </a:spcAft>
                      </a:pPr>
                      <a:r>
                        <a:rPr lang="el-GR" sz="1200">
                          <a:solidFill>
                            <a:srgbClr val="17365D"/>
                          </a:solidFill>
                          <a:latin typeface="Arial"/>
                          <a:ea typeface="Calibri"/>
                        </a:rPr>
                        <a:t>«να μάθει να το αντέχει»</a:t>
                      </a:r>
                      <a:endParaRPr lang="el-GR" sz="1000">
                        <a:latin typeface="Arial"/>
                        <a:ea typeface="Calibri"/>
                      </a:endParaRPr>
                    </a:p>
                  </a:txBody>
                  <a:tcPr marL="0" marR="0" marT="0" marB="0"/>
                </a:tc>
                <a:tc>
                  <a:txBody>
                    <a:bodyPr/>
                    <a:lstStyle/>
                    <a:p>
                      <a:pPr marL="38100" marR="38100" algn="r">
                        <a:lnSpc>
                          <a:spcPct val="150000"/>
                        </a:lnSpc>
                        <a:spcAft>
                          <a:spcPts val="0"/>
                        </a:spcAft>
                      </a:pPr>
                      <a:r>
                        <a:rPr lang="el-GR" sz="1200">
                          <a:solidFill>
                            <a:srgbClr val="17365D"/>
                          </a:solidFill>
                          <a:latin typeface="Arial"/>
                          <a:ea typeface="Calibri"/>
                        </a:rPr>
                        <a:t>1053</a:t>
                      </a:r>
                      <a:endParaRPr lang="el-GR" sz="1000">
                        <a:latin typeface="Arial"/>
                        <a:ea typeface="Calibri"/>
                      </a:endParaRPr>
                    </a:p>
                  </a:txBody>
                  <a:tcPr marL="0" marR="0" marT="0" marB="0"/>
                </a:tc>
                <a:tc>
                  <a:txBody>
                    <a:bodyPr/>
                    <a:lstStyle/>
                    <a:p>
                      <a:pPr marL="38100" marR="38100" algn="r">
                        <a:lnSpc>
                          <a:spcPct val="150000"/>
                        </a:lnSpc>
                        <a:spcAft>
                          <a:spcPts val="0"/>
                        </a:spcAft>
                      </a:pPr>
                      <a:r>
                        <a:rPr lang="el-GR" sz="1200">
                          <a:solidFill>
                            <a:srgbClr val="17365D"/>
                          </a:solidFill>
                          <a:latin typeface="Arial"/>
                          <a:ea typeface="Calibri"/>
                        </a:rPr>
                        <a:t>,00</a:t>
                      </a:r>
                      <a:endParaRPr lang="el-GR" sz="1000">
                        <a:latin typeface="Arial"/>
                        <a:ea typeface="Calibri"/>
                      </a:endParaRPr>
                    </a:p>
                  </a:txBody>
                  <a:tcPr marL="0" marR="0" marT="0" marB="0"/>
                </a:tc>
                <a:tc>
                  <a:txBody>
                    <a:bodyPr/>
                    <a:lstStyle/>
                    <a:p>
                      <a:pPr marL="38100" marR="38100" algn="r">
                        <a:lnSpc>
                          <a:spcPct val="150000"/>
                        </a:lnSpc>
                        <a:spcAft>
                          <a:spcPts val="0"/>
                        </a:spcAft>
                      </a:pPr>
                      <a:r>
                        <a:rPr lang="el-GR" sz="1200">
                          <a:solidFill>
                            <a:srgbClr val="17365D"/>
                          </a:solidFill>
                          <a:latin typeface="Arial"/>
                          <a:ea typeface="Calibri"/>
                        </a:rPr>
                        <a:t>1,00</a:t>
                      </a:r>
                      <a:endParaRPr lang="el-GR" sz="1000">
                        <a:latin typeface="Arial"/>
                        <a:ea typeface="Calibri"/>
                      </a:endParaRPr>
                    </a:p>
                  </a:txBody>
                  <a:tcPr marL="0" marR="0" marT="0" marB="0"/>
                </a:tc>
                <a:tc>
                  <a:txBody>
                    <a:bodyPr/>
                    <a:lstStyle/>
                    <a:p>
                      <a:pPr marL="38100" marR="38100" algn="r">
                        <a:lnSpc>
                          <a:spcPct val="150000"/>
                        </a:lnSpc>
                        <a:spcAft>
                          <a:spcPts val="0"/>
                        </a:spcAft>
                      </a:pPr>
                      <a:r>
                        <a:rPr lang="el-GR" sz="1200">
                          <a:solidFill>
                            <a:srgbClr val="17365D"/>
                          </a:solidFill>
                          <a:latin typeface="Arial"/>
                          <a:ea typeface="Calibri"/>
                        </a:rPr>
                        <a:t>,0725</a:t>
                      </a:r>
                      <a:endParaRPr lang="el-GR" sz="1000">
                        <a:latin typeface="Arial"/>
                        <a:ea typeface="Calibri"/>
                      </a:endParaRPr>
                    </a:p>
                  </a:txBody>
                  <a:tcPr marL="0" marR="0" marT="0" marB="0"/>
                </a:tc>
                <a:tc>
                  <a:txBody>
                    <a:bodyPr/>
                    <a:lstStyle/>
                    <a:p>
                      <a:pPr marL="38100" marR="38100" algn="r">
                        <a:lnSpc>
                          <a:spcPct val="150000"/>
                        </a:lnSpc>
                        <a:spcAft>
                          <a:spcPts val="0"/>
                        </a:spcAft>
                      </a:pPr>
                      <a:r>
                        <a:rPr lang="el-GR" sz="1200">
                          <a:solidFill>
                            <a:srgbClr val="17365D"/>
                          </a:solidFill>
                          <a:latin typeface="Arial"/>
                          <a:ea typeface="Calibri"/>
                        </a:rPr>
                        <a:t>,18361</a:t>
                      </a:r>
                      <a:endParaRPr lang="el-GR" sz="1000">
                        <a:latin typeface="Arial"/>
                        <a:ea typeface="Calibri"/>
                      </a:endParaRPr>
                    </a:p>
                  </a:txBody>
                  <a:tcPr marL="0" marR="0" marT="0" marB="0"/>
                </a:tc>
              </a:tr>
              <a:tr h="452622">
                <a:tc>
                  <a:txBody>
                    <a:bodyPr/>
                    <a:lstStyle/>
                    <a:p>
                      <a:pPr marL="38100" marR="38100" algn="l">
                        <a:lnSpc>
                          <a:spcPct val="150000"/>
                        </a:lnSpc>
                        <a:spcAft>
                          <a:spcPts val="0"/>
                        </a:spcAft>
                      </a:pPr>
                      <a:r>
                        <a:rPr lang="el-GR" sz="1200">
                          <a:solidFill>
                            <a:srgbClr val="17365D"/>
                          </a:solidFill>
                          <a:latin typeface="Arial"/>
                          <a:ea typeface="Calibri"/>
                        </a:rPr>
                        <a:t>Valid N (listwise)</a:t>
                      </a:r>
                      <a:endParaRPr lang="el-GR" sz="1000">
                        <a:latin typeface="Arial"/>
                        <a:ea typeface="Calibri"/>
                      </a:endParaRPr>
                    </a:p>
                  </a:txBody>
                  <a:tcPr marL="0" marR="0" marT="0" marB="0"/>
                </a:tc>
                <a:tc>
                  <a:txBody>
                    <a:bodyPr/>
                    <a:lstStyle/>
                    <a:p>
                      <a:pPr marL="38100" marR="38100" algn="r">
                        <a:lnSpc>
                          <a:spcPct val="150000"/>
                        </a:lnSpc>
                        <a:spcAft>
                          <a:spcPts val="0"/>
                        </a:spcAft>
                      </a:pPr>
                      <a:r>
                        <a:rPr lang="el-GR" sz="1200">
                          <a:solidFill>
                            <a:srgbClr val="17365D"/>
                          </a:solidFill>
                          <a:latin typeface="Arial"/>
                          <a:ea typeface="Calibri"/>
                        </a:rPr>
                        <a:t>1048</a:t>
                      </a:r>
                      <a:endParaRPr lang="el-GR" sz="1000">
                        <a:latin typeface="Arial"/>
                        <a:ea typeface="Calibri"/>
                      </a:endParaRPr>
                    </a:p>
                  </a:txBody>
                  <a:tcPr marL="0" marR="0" marT="0" marB="0"/>
                </a:tc>
                <a:tc>
                  <a:txBody>
                    <a:bodyPr/>
                    <a:lstStyle/>
                    <a:p>
                      <a:pPr algn="ctr">
                        <a:lnSpc>
                          <a:spcPct val="150000"/>
                        </a:lnSpc>
                        <a:spcAft>
                          <a:spcPts val="0"/>
                        </a:spcAft>
                      </a:pPr>
                      <a:endParaRPr lang="el-GR" sz="1200">
                        <a:solidFill>
                          <a:srgbClr val="17365D"/>
                        </a:solidFill>
                        <a:latin typeface="Arial"/>
                        <a:ea typeface="Calibri"/>
                      </a:endParaRPr>
                    </a:p>
                  </a:txBody>
                  <a:tcPr marL="0" marR="0" marT="0" marB="0" anchor="ctr"/>
                </a:tc>
                <a:tc>
                  <a:txBody>
                    <a:bodyPr/>
                    <a:lstStyle/>
                    <a:p>
                      <a:pPr algn="ctr">
                        <a:lnSpc>
                          <a:spcPct val="150000"/>
                        </a:lnSpc>
                        <a:spcAft>
                          <a:spcPts val="0"/>
                        </a:spcAft>
                      </a:pPr>
                      <a:endParaRPr lang="el-GR" sz="1200">
                        <a:solidFill>
                          <a:srgbClr val="17365D"/>
                        </a:solidFill>
                        <a:latin typeface="Arial"/>
                        <a:ea typeface="Calibri"/>
                      </a:endParaRPr>
                    </a:p>
                  </a:txBody>
                  <a:tcPr marL="0" marR="0" marT="0" marB="0" anchor="ctr"/>
                </a:tc>
                <a:tc>
                  <a:txBody>
                    <a:bodyPr/>
                    <a:lstStyle/>
                    <a:p>
                      <a:pPr algn="ctr">
                        <a:lnSpc>
                          <a:spcPct val="150000"/>
                        </a:lnSpc>
                        <a:spcAft>
                          <a:spcPts val="0"/>
                        </a:spcAft>
                      </a:pPr>
                      <a:endParaRPr lang="el-GR" sz="1200">
                        <a:solidFill>
                          <a:srgbClr val="17365D"/>
                        </a:solidFill>
                        <a:latin typeface="Arial"/>
                        <a:ea typeface="Calibri"/>
                      </a:endParaRPr>
                    </a:p>
                  </a:txBody>
                  <a:tcPr marL="0" marR="0" marT="0" marB="0" anchor="ctr"/>
                </a:tc>
                <a:tc>
                  <a:txBody>
                    <a:bodyPr/>
                    <a:lstStyle/>
                    <a:p>
                      <a:pPr algn="ctr">
                        <a:lnSpc>
                          <a:spcPct val="150000"/>
                        </a:lnSpc>
                        <a:spcAft>
                          <a:spcPts val="0"/>
                        </a:spcAft>
                      </a:pPr>
                      <a:endParaRPr lang="el-GR" sz="1200" dirty="0">
                        <a:solidFill>
                          <a:srgbClr val="17365D"/>
                        </a:solidFill>
                        <a:latin typeface="Arial"/>
                        <a:ea typeface="Calibri"/>
                      </a:endParaRPr>
                    </a:p>
                  </a:txBody>
                  <a:tcPr marL="0" marR="0" marT="0" marB="0" anchor="ctr"/>
                </a:tc>
              </a:tr>
            </a:tbl>
          </a:graphicData>
        </a:graphic>
      </p:graphicFrame>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1 - Πίνακας"/>
          <p:cNvGraphicFramePr>
            <a:graphicFrameLocks noGrp="1"/>
          </p:cNvGraphicFramePr>
          <p:nvPr/>
        </p:nvGraphicFramePr>
        <p:xfrm>
          <a:off x="539552" y="692696"/>
          <a:ext cx="8064896" cy="5226928"/>
        </p:xfrm>
        <a:graphic>
          <a:graphicData uri="http://schemas.openxmlformats.org/drawingml/2006/table">
            <a:tbl>
              <a:tblPr firstRow="1" bandRow="1">
                <a:tableStyleId>{5C22544A-7EE6-4342-B048-85BDC9FD1C3A}</a:tableStyleId>
              </a:tblPr>
              <a:tblGrid>
                <a:gridCol w="3600400"/>
                <a:gridCol w="4464496"/>
              </a:tblGrid>
              <a:tr h="792088">
                <a:tc gridSpan="2">
                  <a:txBody>
                    <a:bodyPr/>
                    <a:lstStyle/>
                    <a:p>
                      <a:pPr algn="ctr">
                        <a:lnSpc>
                          <a:spcPct val="150000"/>
                        </a:lnSpc>
                        <a:spcAft>
                          <a:spcPts val="0"/>
                        </a:spcAft>
                      </a:pPr>
                      <a:r>
                        <a:rPr lang="el-GR" sz="1800" b="1" dirty="0">
                          <a:solidFill>
                            <a:schemeClr val="bg1"/>
                          </a:solidFill>
                          <a:latin typeface="Arial"/>
                          <a:ea typeface="Calibri"/>
                        </a:rPr>
                        <a:t>Τι κάνουν οι γονείς, όταν τα παιδιά τους εκφοβίζονται</a:t>
                      </a:r>
                      <a:endParaRPr lang="el-GR" sz="1800" dirty="0">
                        <a:solidFill>
                          <a:schemeClr val="bg1"/>
                        </a:solidFill>
                        <a:latin typeface="Arial"/>
                        <a:ea typeface="Calibri"/>
                      </a:endParaRPr>
                    </a:p>
                  </a:txBody>
                  <a:tcPr marL="68580" marR="68580" marT="0" marB="0" anchor="ctr"/>
                </a:tc>
                <a:tc hMerge="1">
                  <a:txBody>
                    <a:bodyPr/>
                    <a:lstStyle/>
                    <a:p>
                      <a:endParaRPr lang="el-GR"/>
                    </a:p>
                  </a:txBody>
                  <a:tcPr/>
                </a:tc>
              </a:tr>
              <a:tr h="370840">
                <a:tc>
                  <a:txBody>
                    <a:bodyPr/>
                    <a:lstStyle/>
                    <a:p>
                      <a:pPr algn="ctr">
                        <a:lnSpc>
                          <a:spcPct val="150000"/>
                        </a:lnSpc>
                        <a:spcAft>
                          <a:spcPts val="0"/>
                        </a:spcAft>
                      </a:pPr>
                      <a:r>
                        <a:rPr lang="el-GR" sz="1400" b="1" dirty="0">
                          <a:solidFill>
                            <a:srgbClr val="17365D"/>
                          </a:solidFill>
                          <a:latin typeface="Arial"/>
                          <a:ea typeface="Calibri"/>
                        </a:rPr>
                        <a:t>Επικοινωνία εντός της οικογένειας </a:t>
                      </a:r>
                      <a:endParaRPr lang="el-GR" sz="1400" b="1" dirty="0" smtClean="0">
                        <a:solidFill>
                          <a:srgbClr val="17365D"/>
                        </a:solidFill>
                        <a:latin typeface="Arial"/>
                        <a:ea typeface="Calibri"/>
                      </a:endParaRPr>
                    </a:p>
                    <a:p>
                      <a:pPr algn="ctr">
                        <a:lnSpc>
                          <a:spcPct val="150000"/>
                        </a:lnSpc>
                        <a:spcAft>
                          <a:spcPts val="0"/>
                        </a:spcAft>
                      </a:pPr>
                      <a:r>
                        <a:rPr lang="el-GR" sz="1400" b="1" dirty="0" smtClean="0">
                          <a:solidFill>
                            <a:srgbClr val="17365D"/>
                          </a:solidFill>
                          <a:latin typeface="Arial"/>
                          <a:ea typeface="Calibri"/>
                        </a:rPr>
                        <a:t>και </a:t>
                      </a:r>
                      <a:r>
                        <a:rPr lang="el-GR" sz="1400" b="1" dirty="0">
                          <a:solidFill>
                            <a:srgbClr val="17365D"/>
                          </a:solidFill>
                          <a:latin typeface="Arial"/>
                          <a:ea typeface="Calibri"/>
                        </a:rPr>
                        <a:t>με τους φίλους του παιδιού  </a:t>
                      </a:r>
                      <a:endParaRPr lang="el-GR" sz="1000" dirty="0">
                        <a:latin typeface="Arial"/>
                        <a:ea typeface="Calibri"/>
                      </a:endParaRPr>
                    </a:p>
                  </a:txBody>
                  <a:tcPr marL="68580" marR="68580" marT="0" marB="0" anchor="ctr"/>
                </a:tc>
                <a:tc>
                  <a:txBody>
                    <a:bodyPr/>
                    <a:lstStyle/>
                    <a:p>
                      <a:pPr marL="342900" lvl="0" indent="-342900" algn="l">
                        <a:lnSpc>
                          <a:spcPct val="150000"/>
                        </a:lnSpc>
                        <a:spcAft>
                          <a:spcPts val="0"/>
                        </a:spcAft>
                        <a:buFont typeface="+mj-lt"/>
                        <a:buNone/>
                      </a:pPr>
                      <a:r>
                        <a:rPr lang="el-GR" sz="1200" dirty="0" smtClean="0">
                          <a:solidFill>
                            <a:srgbClr val="17365D"/>
                          </a:solidFill>
                          <a:latin typeface="Arial"/>
                          <a:ea typeface="Calibri"/>
                        </a:rPr>
                        <a:t>          1. Θα </a:t>
                      </a:r>
                      <a:r>
                        <a:rPr lang="el-GR" sz="1200" dirty="0">
                          <a:solidFill>
                            <a:srgbClr val="17365D"/>
                          </a:solidFill>
                          <a:latin typeface="Arial"/>
                          <a:ea typeface="Calibri"/>
                        </a:rPr>
                        <a:t>το άκουγα προσεκτικά και θα προσπαθούσα να το </a:t>
                      </a:r>
                      <a:r>
                        <a:rPr lang="el-GR" sz="1200" dirty="0" smtClean="0">
                          <a:solidFill>
                            <a:srgbClr val="17365D"/>
                          </a:solidFill>
                          <a:latin typeface="Arial"/>
                          <a:ea typeface="Calibri"/>
                        </a:rPr>
                        <a:t> στηρίξω.</a:t>
                      </a:r>
                      <a:endParaRPr lang="el-GR" sz="1000" dirty="0">
                        <a:latin typeface="Arial"/>
                        <a:ea typeface="Calibri"/>
                      </a:endParaRPr>
                    </a:p>
                    <a:p>
                      <a:pPr marL="457200" algn="l">
                        <a:lnSpc>
                          <a:spcPct val="150000"/>
                        </a:lnSpc>
                        <a:spcAft>
                          <a:spcPts val="0"/>
                        </a:spcAft>
                      </a:pPr>
                      <a:r>
                        <a:rPr lang="el-GR" sz="1200" dirty="0">
                          <a:solidFill>
                            <a:srgbClr val="17365D"/>
                          </a:solidFill>
                          <a:latin typeface="Arial"/>
                          <a:ea typeface="Calibri"/>
                        </a:rPr>
                        <a:t>3.  Θα μιλούσα με τους φίλους /τις φίλες του, χωρίς να ρίχνω το φταίξιμο σε αυτούς.</a:t>
                      </a:r>
                      <a:endParaRPr lang="el-GR" sz="1000" dirty="0">
                        <a:latin typeface="Arial"/>
                        <a:ea typeface="Calibri"/>
                      </a:endParaRPr>
                    </a:p>
                    <a:p>
                      <a:pPr marL="457200" algn="l">
                        <a:lnSpc>
                          <a:spcPct val="150000"/>
                        </a:lnSpc>
                        <a:spcAft>
                          <a:spcPts val="0"/>
                        </a:spcAft>
                      </a:pPr>
                      <a:r>
                        <a:rPr lang="el-GR" sz="1200" dirty="0">
                          <a:solidFill>
                            <a:srgbClr val="17365D"/>
                          </a:solidFill>
                          <a:latin typeface="Arial"/>
                          <a:ea typeface="Calibri"/>
                        </a:rPr>
                        <a:t>6. Θα προσπαθούσα να βελτιώσω τυχόν προβλήματα στην οικογένεια που ίσως επηρεάζουν τη συμπεριφορά του παιδιού μου.</a:t>
                      </a:r>
                      <a:endParaRPr lang="el-GR" sz="1000" dirty="0">
                        <a:latin typeface="Arial"/>
                        <a:ea typeface="Calibri"/>
                      </a:endParaRPr>
                    </a:p>
                  </a:txBody>
                  <a:tcPr marL="68580" marR="68580" marT="0" marB="0" anchor="ctr"/>
                </a:tc>
              </a:tr>
              <a:tr h="370840">
                <a:tc>
                  <a:txBody>
                    <a:bodyPr/>
                    <a:lstStyle/>
                    <a:p>
                      <a:pPr algn="ctr">
                        <a:lnSpc>
                          <a:spcPct val="150000"/>
                        </a:lnSpc>
                        <a:spcAft>
                          <a:spcPts val="0"/>
                        </a:spcAft>
                      </a:pPr>
                      <a:r>
                        <a:rPr lang="el-GR" sz="1400" b="1" dirty="0">
                          <a:solidFill>
                            <a:srgbClr val="17365D"/>
                          </a:solidFill>
                          <a:latin typeface="Arial"/>
                          <a:ea typeface="Calibri"/>
                        </a:rPr>
                        <a:t>Επικοινωνία εκτός της οικογένειας </a:t>
                      </a:r>
                      <a:endParaRPr lang="el-GR" sz="1000" dirty="0">
                        <a:latin typeface="Arial"/>
                        <a:ea typeface="Calibri"/>
                      </a:endParaRPr>
                    </a:p>
                  </a:txBody>
                  <a:tcPr marL="68580" marR="68580" marT="0" marB="0" anchor="ctr"/>
                </a:tc>
                <a:tc>
                  <a:txBody>
                    <a:bodyPr/>
                    <a:lstStyle/>
                    <a:p>
                      <a:pPr marL="471805" indent="-471805" algn="l">
                        <a:lnSpc>
                          <a:spcPct val="150000"/>
                        </a:lnSpc>
                        <a:spcAft>
                          <a:spcPts val="0"/>
                        </a:spcAft>
                      </a:pPr>
                      <a:r>
                        <a:rPr lang="el-GR" sz="1200">
                          <a:solidFill>
                            <a:srgbClr val="17365D"/>
                          </a:solidFill>
                          <a:latin typeface="Arial"/>
                          <a:ea typeface="Calibri"/>
                        </a:rPr>
                        <a:t>      </a:t>
                      </a:r>
                      <a:endParaRPr lang="el-GR" sz="1000">
                        <a:latin typeface="Arial"/>
                        <a:ea typeface="Calibri"/>
                      </a:endParaRPr>
                    </a:p>
                    <a:p>
                      <a:pPr marL="471805" indent="-471805" algn="l">
                        <a:lnSpc>
                          <a:spcPct val="150000"/>
                        </a:lnSpc>
                        <a:spcAft>
                          <a:spcPts val="0"/>
                        </a:spcAft>
                      </a:pPr>
                      <a:r>
                        <a:rPr lang="el-GR" sz="1200">
                          <a:solidFill>
                            <a:srgbClr val="17365D"/>
                          </a:solidFill>
                          <a:latin typeface="Arial"/>
                          <a:ea typeface="Calibri"/>
                        </a:rPr>
                        <a:t>         </a:t>
                      </a:r>
                      <a:r>
                        <a:rPr lang="el-GR" sz="1200">
                          <a:solidFill>
                            <a:srgbClr val="17365D"/>
                          </a:solidFill>
                          <a:latin typeface="Times New Roman"/>
                          <a:ea typeface="Times New Roman"/>
                        </a:rPr>
                        <a:t> </a:t>
                      </a:r>
                      <a:r>
                        <a:rPr lang="el-GR" sz="1200">
                          <a:solidFill>
                            <a:srgbClr val="17365D"/>
                          </a:solidFill>
                          <a:latin typeface="Arial"/>
                          <a:ea typeface="Calibri"/>
                        </a:rPr>
                        <a:t> 4.</a:t>
                      </a:r>
                      <a:r>
                        <a:rPr lang="el-GR" sz="1400">
                          <a:latin typeface="Times New Roman"/>
                          <a:ea typeface="Times New Roman"/>
                        </a:rPr>
                        <a:t> </a:t>
                      </a:r>
                      <a:r>
                        <a:rPr lang="el-GR" sz="1200">
                          <a:solidFill>
                            <a:srgbClr val="17365D"/>
                          </a:solidFill>
                          <a:latin typeface="Arial"/>
                          <a:ea typeface="Calibri"/>
                        </a:rPr>
                        <a:t>Θα μιλούσα και θα ενημέρωνα τους γονείς των παιδιών που εκφόβισαν το παιδί μου.</a:t>
                      </a:r>
                      <a:endParaRPr lang="el-GR" sz="1000">
                        <a:latin typeface="Arial"/>
                        <a:ea typeface="Calibri"/>
                      </a:endParaRPr>
                    </a:p>
                    <a:p>
                      <a:pPr marL="467995" algn="l">
                        <a:lnSpc>
                          <a:spcPct val="150000"/>
                        </a:lnSpc>
                        <a:spcAft>
                          <a:spcPts val="0"/>
                        </a:spcAft>
                      </a:pPr>
                      <a:r>
                        <a:rPr lang="el-GR" sz="1200">
                          <a:solidFill>
                            <a:srgbClr val="17365D"/>
                          </a:solidFill>
                          <a:latin typeface="Arial"/>
                          <a:ea typeface="Calibri"/>
                        </a:rPr>
                        <a:t>5. Θα ενημέρωνα και θα συζητούσα με τους εκπαιδευτικούς/ τη διεύθυνση του σχολείου.</a:t>
                      </a:r>
                      <a:endParaRPr lang="el-GR" sz="1000">
                        <a:latin typeface="Arial"/>
                        <a:ea typeface="Calibri"/>
                      </a:endParaRPr>
                    </a:p>
                  </a:txBody>
                  <a:tcPr marL="68580" marR="68580" marT="0" marB="0" anchor="ctr"/>
                </a:tc>
              </a:tr>
              <a:tr h="370840">
                <a:tc>
                  <a:txBody>
                    <a:bodyPr/>
                    <a:lstStyle/>
                    <a:p>
                      <a:pPr algn="ctr">
                        <a:lnSpc>
                          <a:spcPct val="150000"/>
                        </a:lnSpc>
                        <a:spcAft>
                          <a:spcPts val="0"/>
                        </a:spcAft>
                      </a:pPr>
                      <a:r>
                        <a:rPr lang="el-GR" sz="1400" b="1">
                          <a:solidFill>
                            <a:srgbClr val="17365D"/>
                          </a:solidFill>
                          <a:latin typeface="Arial"/>
                          <a:ea typeface="Calibri"/>
                        </a:rPr>
                        <a:t>Απόδοση ευθυνών στο παιδί </a:t>
                      </a:r>
                      <a:endParaRPr lang="el-GR" sz="1000">
                        <a:latin typeface="Arial"/>
                        <a:ea typeface="Calibri"/>
                      </a:endParaRPr>
                    </a:p>
                  </a:txBody>
                  <a:tcPr marL="68580" marR="68580" marT="0" marB="0" anchor="ctr"/>
                </a:tc>
                <a:tc>
                  <a:txBody>
                    <a:bodyPr/>
                    <a:lstStyle/>
                    <a:p>
                      <a:pPr marL="471805" indent="-3810" algn="l">
                        <a:lnSpc>
                          <a:spcPct val="150000"/>
                        </a:lnSpc>
                        <a:spcAft>
                          <a:spcPts val="0"/>
                        </a:spcAft>
                      </a:pPr>
                      <a:r>
                        <a:rPr lang="el-GR" sz="1200">
                          <a:solidFill>
                            <a:srgbClr val="17365D"/>
                          </a:solidFill>
                          <a:latin typeface="Arial"/>
                          <a:ea typeface="Calibri"/>
                        </a:rPr>
                        <a:t>2. Θα το κατηγορούσα, πιστεύοντας πως εκείνο προκαλεί μια τέτοια συμπεριφορά.</a:t>
                      </a:r>
                      <a:endParaRPr lang="el-GR" sz="1000">
                        <a:latin typeface="Arial"/>
                        <a:ea typeface="Calibri"/>
                      </a:endParaRPr>
                    </a:p>
                  </a:txBody>
                  <a:tcPr marL="68580" marR="68580" marT="0" marB="0" anchor="ctr"/>
                </a:tc>
              </a:tr>
              <a:tr h="370840">
                <a:tc>
                  <a:txBody>
                    <a:bodyPr/>
                    <a:lstStyle/>
                    <a:p>
                      <a:pPr algn="ctr">
                        <a:lnSpc>
                          <a:spcPct val="150000"/>
                        </a:lnSpc>
                        <a:spcAft>
                          <a:spcPts val="0"/>
                        </a:spcAft>
                      </a:pPr>
                      <a:r>
                        <a:rPr lang="el-GR" sz="1400" b="1">
                          <a:solidFill>
                            <a:srgbClr val="17365D"/>
                          </a:solidFill>
                          <a:latin typeface="Arial"/>
                          <a:ea typeface="Calibri"/>
                        </a:rPr>
                        <a:t>Μη επέμβαση</a:t>
                      </a:r>
                      <a:endParaRPr lang="el-GR" sz="1000">
                        <a:latin typeface="Arial"/>
                        <a:ea typeface="Calibri"/>
                      </a:endParaRPr>
                    </a:p>
                  </a:txBody>
                  <a:tcPr marL="68580" marR="68580" marT="0" marB="0" anchor="ctr"/>
                </a:tc>
                <a:tc>
                  <a:txBody>
                    <a:bodyPr/>
                    <a:lstStyle/>
                    <a:p>
                      <a:pPr marL="471805" indent="-3810" algn="l">
                        <a:lnSpc>
                          <a:spcPct val="150000"/>
                        </a:lnSpc>
                        <a:spcAft>
                          <a:spcPts val="0"/>
                        </a:spcAft>
                      </a:pPr>
                      <a:r>
                        <a:rPr lang="el-GR" sz="1200" dirty="0">
                          <a:solidFill>
                            <a:srgbClr val="17365D"/>
                          </a:solidFill>
                          <a:latin typeface="Arial"/>
                          <a:ea typeface="Calibri"/>
                        </a:rPr>
                        <a:t>7. Δεν μου αρέσει ο εκφοβισμός, αλλά δεν είναι δική μου δουλειά να επεμβαίνω.</a:t>
                      </a:r>
                      <a:endParaRPr lang="el-GR" sz="1000" dirty="0">
                        <a:latin typeface="Arial"/>
                        <a:ea typeface="Calibri"/>
                      </a:endParaRPr>
                    </a:p>
                  </a:txBody>
                  <a:tcPr marL="68580" marR="68580" marT="0" marB="0" anchor="ctr"/>
                </a:tc>
              </a:tr>
            </a:tbl>
          </a:graphicData>
        </a:graphic>
      </p:graphicFrame>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Autofit/>
          </a:bodyPr>
          <a:lstStyle/>
          <a:p>
            <a:r>
              <a:rPr lang="el-GR" sz="2800" dirty="0" smtClean="0"/>
              <a:t/>
            </a:r>
            <a:br>
              <a:rPr lang="el-GR" sz="2800" dirty="0" smtClean="0"/>
            </a:br>
            <a:r>
              <a:rPr lang="el-GR" sz="2800" dirty="0" smtClean="0"/>
              <a:t/>
            </a:r>
            <a:br>
              <a:rPr lang="el-GR" sz="2800" dirty="0" smtClean="0"/>
            </a:br>
            <a:r>
              <a:rPr lang="el-GR" sz="2800" dirty="0" smtClean="0"/>
              <a:t/>
            </a:r>
            <a:br>
              <a:rPr lang="el-GR" sz="2800" dirty="0" smtClean="0"/>
            </a:br>
            <a:r>
              <a:rPr lang="el-GR" sz="2800" dirty="0" smtClean="0"/>
              <a:t/>
            </a:r>
            <a:br>
              <a:rPr lang="el-GR" sz="2800" dirty="0" smtClean="0"/>
            </a:br>
            <a:r>
              <a:rPr lang="el-GR" sz="2800" dirty="0" smtClean="0"/>
              <a:t/>
            </a:r>
            <a:br>
              <a:rPr lang="el-GR" sz="2800" dirty="0" smtClean="0"/>
            </a:br>
            <a:r>
              <a:rPr lang="el-GR" sz="2800" dirty="0" smtClean="0"/>
              <a:t/>
            </a:r>
            <a:br>
              <a:rPr lang="el-GR" sz="2800" dirty="0" smtClean="0"/>
            </a:br>
            <a:r>
              <a:rPr lang="el-GR" sz="2800" dirty="0" smtClean="0"/>
              <a:t/>
            </a:r>
            <a:br>
              <a:rPr lang="el-GR" sz="2800" dirty="0" smtClean="0"/>
            </a:br>
            <a:r>
              <a:rPr lang="el-GR" sz="2800" dirty="0" smtClean="0"/>
              <a:t/>
            </a:r>
            <a:br>
              <a:rPr lang="el-GR" sz="2800" dirty="0" smtClean="0"/>
            </a:br>
            <a:r>
              <a:rPr lang="el-GR" sz="2800" dirty="0" smtClean="0"/>
              <a:t/>
            </a:r>
            <a:br>
              <a:rPr lang="el-GR" sz="2800" dirty="0" smtClean="0"/>
            </a:br>
            <a:r>
              <a:rPr lang="el-GR" sz="2800" dirty="0" smtClean="0"/>
              <a:t/>
            </a:r>
            <a:br>
              <a:rPr lang="el-GR" sz="2800" dirty="0" smtClean="0"/>
            </a:br>
            <a:r>
              <a:rPr lang="el-GR" sz="2800" dirty="0" smtClean="0"/>
              <a:t/>
            </a:r>
            <a:br>
              <a:rPr lang="el-GR" sz="2800" dirty="0" smtClean="0"/>
            </a:br>
            <a:r>
              <a:rPr lang="el-GR" sz="2800" dirty="0" smtClean="0"/>
              <a:t/>
            </a:r>
            <a:br>
              <a:rPr lang="el-GR" sz="2800" dirty="0" smtClean="0"/>
            </a:br>
            <a:r>
              <a:rPr lang="el-GR" sz="3200" dirty="0" smtClean="0"/>
              <a:t>Τι θα κάνατε ως γονέας στην περίπτωση που το παιδί σας εκφοβιζόταν;</a:t>
            </a:r>
            <a:endParaRPr lang="en-US" sz="2800" dirty="0"/>
          </a:p>
        </p:txBody>
      </p:sp>
      <p:sp>
        <p:nvSpPr>
          <p:cNvPr id="3" name="2 - Θέση περιεχομένου"/>
          <p:cNvSpPr>
            <a:spLocks noGrp="1"/>
          </p:cNvSpPr>
          <p:nvPr>
            <p:ph sz="quarter" idx="1"/>
          </p:nvPr>
        </p:nvSpPr>
        <p:spPr>
          <a:xfrm>
            <a:off x="539552" y="5229200"/>
            <a:ext cx="7772400" cy="1333128"/>
          </a:xfrm>
        </p:spPr>
        <p:txBody>
          <a:bodyPr>
            <a:normAutofit/>
          </a:bodyPr>
          <a:lstStyle/>
          <a:p>
            <a:pPr lvl="1" algn="ctr"/>
            <a:r>
              <a:rPr lang="el-GR" sz="2200" dirty="0" smtClean="0">
                <a:solidFill>
                  <a:schemeClr val="tx1">
                    <a:lumMod val="85000"/>
                    <a:lumOff val="15000"/>
                  </a:schemeClr>
                </a:solidFill>
              </a:rPr>
              <a:t>Οι γονείς συχνότερα επιλέγουν να αναζητήσουν λύσεις εκτός οικογενείας, μιλώντας με τους εκπαιδευτικούς ή τους γονείς των άλλων παιδιών.</a:t>
            </a:r>
            <a:endParaRPr lang="en-US" sz="2200" dirty="0">
              <a:solidFill>
                <a:schemeClr val="tx1">
                  <a:lumMod val="85000"/>
                  <a:lumOff val="15000"/>
                </a:schemeClr>
              </a:solidFill>
            </a:endParaRPr>
          </a:p>
        </p:txBody>
      </p:sp>
      <p:graphicFrame>
        <p:nvGraphicFramePr>
          <p:cNvPr id="6" name="5 - Πίνακας"/>
          <p:cNvGraphicFramePr>
            <a:graphicFrameLocks noGrp="1"/>
          </p:cNvGraphicFramePr>
          <p:nvPr/>
        </p:nvGraphicFramePr>
        <p:xfrm>
          <a:off x="539552" y="1628800"/>
          <a:ext cx="8280924" cy="3358376"/>
        </p:xfrm>
        <a:graphic>
          <a:graphicData uri="http://schemas.openxmlformats.org/drawingml/2006/table">
            <a:tbl>
              <a:tblPr firstRow="1" bandRow="1">
                <a:tableStyleId>{5C22544A-7EE6-4342-B048-85BDC9FD1C3A}</a:tableStyleId>
              </a:tblPr>
              <a:tblGrid>
                <a:gridCol w="2664296"/>
                <a:gridCol w="1080122"/>
                <a:gridCol w="1008112"/>
                <a:gridCol w="1296144"/>
                <a:gridCol w="1152128"/>
                <a:gridCol w="1080122"/>
              </a:tblGrid>
              <a:tr h="864096">
                <a:tc gridSpan="6">
                  <a:txBody>
                    <a:bodyPr/>
                    <a:lstStyle/>
                    <a:p>
                      <a:pPr marL="38100" marR="38100" algn="ctr">
                        <a:lnSpc>
                          <a:spcPct val="150000"/>
                        </a:lnSpc>
                        <a:spcAft>
                          <a:spcPts val="0"/>
                        </a:spcAft>
                      </a:pPr>
                      <a:r>
                        <a:rPr lang="el-GR" sz="1800" b="1" dirty="0">
                          <a:solidFill>
                            <a:schemeClr val="bg1"/>
                          </a:solidFill>
                          <a:latin typeface="Arial"/>
                          <a:ea typeface="Calibri"/>
                        </a:rPr>
                        <a:t>Περιγραφικά Στοιχεία </a:t>
                      </a:r>
                      <a:endParaRPr lang="el-GR" sz="1800" dirty="0">
                        <a:solidFill>
                          <a:schemeClr val="bg1"/>
                        </a:solidFill>
                        <a:latin typeface="Arial"/>
                        <a:ea typeface="Calibri"/>
                      </a:endParaRPr>
                    </a:p>
                    <a:p>
                      <a:pPr marL="38100" marR="38100" algn="ctr">
                        <a:lnSpc>
                          <a:spcPct val="150000"/>
                        </a:lnSpc>
                        <a:spcAft>
                          <a:spcPts val="0"/>
                        </a:spcAft>
                      </a:pPr>
                      <a:r>
                        <a:rPr lang="el-GR" sz="1800" b="1" dirty="0">
                          <a:solidFill>
                            <a:schemeClr val="bg1"/>
                          </a:solidFill>
                          <a:latin typeface="Arial"/>
                          <a:ea typeface="Calibri"/>
                        </a:rPr>
                        <a:t>των στρατηγικών που υιοθετούν οι γονείς όταν τα παιδιά τους εκφοβίζονται  </a:t>
                      </a:r>
                      <a:endParaRPr lang="el-GR" sz="1800" dirty="0">
                        <a:solidFill>
                          <a:schemeClr val="bg1"/>
                        </a:solidFill>
                        <a:latin typeface="Arial"/>
                        <a:ea typeface="Calibri"/>
                      </a:endParaRPr>
                    </a:p>
                  </a:txBody>
                  <a:tcPr marL="0" marR="0" marT="0" marB="0" anchor="ctr"/>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tr>
              <a:tr h="370840">
                <a:tc>
                  <a:txBody>
                    <a:bodyPr/>
                    <a:lstStyle/>
                    <a:p>
                      <a:pPr algn="ctr">
                        <a:lnSpc>
                          <a:spcPct val="150000"/>
                        </a:lnSpc>
                        <a:spcAft>
                          <a:spcPts val="0"/>
                        </a:spcAft>
                      </a:pPr>
                      <a:endParaRPr lang="el-GR" sz="1400">
                        <a:latin typeface="Arial"/>
                        <a:ea typeface="Calibri"/>
                      </a:endParaRPr>
                    </a:p>
                  </a:txBody>
                  <a:tcPr marL="0" marR="0" marT="0" marB="0" anchor="ctr"/>
                </a:tc>
                <a:tc>
                  <a:txBody>
                    <a:bodyPr/>
                    <a:lstStyle/>
                    <a:p>
                      <a:pPr marL="38100" marR="38100" algn="r">
                        <a:lnSpc>
                          <a:spcPts val="1600"/>
                        </a:lnSpc>
                        <a:spcAft>
                          <a:spcPts val="0"/>
                        </a:spcAft>
                      </a:pPr>
                      <a:r>
                        <a:rPr lang="el-GR" sz="1200" dirty="0">
                          <a:solidFill>
                            <a:srgbClr val="000000"/>
                          </a:solidFill>
                          <a:latin typeface="Arial"/>
                          <a:ea typeface="Calibri"/>
                        </a:rPr>
                        <a:t>N</a:t>
                      </a:r>
                      <a:endParaRPr lang="el-GR" sz="1200" dirty="0">
                        <a:latin typeface="Arial"/>
                        <a:ea typeface="Calibri"/>
                      </a:endParaRPr>
                    </a:p>
                  </a:txBody>
                  <a:tcPr marL="0" marR="0" marT="0" marB="0" anchor="b"/>
                </a:tc>
                <a:tc>
                  <a:txBody>
                    <a:bodyPr/>
                    <a:lstStyle/>
                    <a:p>
                      <a:pPr marL="38100" marR="38100" algn="r">
                        <a:lnSpc>
                          <a:spcPts val="1600"/>
                        </a:lnSpc>
                        <a:spcAft>
                          <a:spcPts val="0"/>
                        </a:spcAft>
                      </a:pPr>
                      <a:r>
                        <a:rPr lang="el-GR" sz="1200" dirty="0" err="1">
                          <a:solidFill>
                            <a:srgbClr val="17365D"/>
                          </a:solidFill>
                          <a:latin typeface="Arial"/>
                          <a:ea typeface="Calibri"/>
                        </a:rPr>
                        <a:t>Minimum</a:t>
                      </a:r>
                      <a:endParaRPr lang="el-GR" sz="1200" dirty="0">
                        <a:latin typeface="Arial"/>
                        <a:ea typeface="Calibri"/>
                      </a:endParaRPr>
                    </a:p>
                  </a:txBody>
                  <a:tcPr marL="0" marR="0" marT="0" marB="0" anchor="b"/>
                </a:tc>
                <a:tc>
                  <a:txBody>
                    <a:bodyPr/>
                    <a:lstStyle/>
                    <a:p>
                      <a:pPr marL="38100" marR="38100" algn="r">
                        <a:lnSpc>
                          <a:spcPts val="1600"/>
                        </a:lnSpc>
                        <a:spcAft>
                          <a:spcPts val="0"/>
                        </a:spcAft>
                      </a:pPr>
                      <a:r>
                        <a:rPr lang="el-GR" sz="1200" dirty="0" err="1">
                          <a:solidFill>
                            <a:srgbClr val="17365D"/>
                          </a:solidFill>
                          <a:latin typeface="Arial"/>
                          <a:ea typeface="Calibri"/>
                        </a:rPr>
                        <a:t>Maximum</a:t>
                      </a:r>
                      <a:endParaRPr lang="el-GR" sz="1200" dirty="0">
                        <a:latin typeface="Arial"/>
                        <a:ea typeface="Calibri"/>
                      </a:endParaRPr>
                    </a:p>
                  </a:txBody>
                  <a:tcPr marL="0" marR="0" marT="0" marB="0" anchor="b"/>
                </a:tc>
                <a:tc>
                  <a:txBody>
                    <a:bodyPr/>
                    <a:lstStyle/>
                    <a:p>
                      <a:pPr marL="38100" marR="38100" algn="r">
                        <a:lnSpc>
                          <a:spcPts val="1600"/>
                        </a:lnSpc>
                        <a:spcAft>
                          <a:spcPts val="0"/>
                        </a:spcAft>
                      </a:pPr>
                      <a:r>
                        <a:rPr lang="el-GR" sz="1200" dirty="0" err="1">
                          <a:solidFill>
                            <a:srgbClr val="17365D"/>
                          </a:solidFill>
                          <a:latin typeface="Arial"/>
                          <a:ea typeface="Calibri"/>
                        </a:rPr>
                        <a:t>Mean</a:t>
                      </a:r>
                      <a:endParaRPr lang="el-GR" sz="1200" dirty="0">
                        <a:latin typeface="Arial"/>
                        <a:ea typeface="Calibri"/>
                      </a:endParaRPr>
                    </a:p>
                  </a:txBody>
                  <a:tcPr marL="0" marR="0" marT="0" marB="0" anchor="b"/>
                </a:tc>
                <a:tc>
                  <a:txBody>
                    <a:bodyPr/>
                    <a:lstStyle/>
                    <a:p>
                      <a:pPr marL="38100" marR="38100" algn="r">
                        <a:lnSpc>
                          <a:spcPts val="1600"/>
                        </a:lnSpc>
                        <a:spcAft>
                          <a:spcPts val="0"/>
                        </a:spcAft>
                      </a:pPr>
                      <a:r>
                        <a:rPr lang="el-GR" sz="1200" dirty="0" err="1">
                          <a:solidFill>
                            <a:srgbClr val="17365D"/>
                          </a:solidFill>
                          <a:latin typeface="Arial"/>
                          <a:ea typeface="Calibri"/>
                        </a:rPr>
                        <a:t>Std</a:t>
                      </a:r>
                      <a:r>
                        <a:rPr lang="el-GR" sz="1200" dirty="0">
                          <a:solidFill>
                            <a:srgbClr val="17365D"/>
                          </a:solidFill>
                          <a:latin typeface="Arial"/>
                          <a:ea typeface="Calibri"/>
                        </a:rPr>
                        <a:t>. </a:t>
                      </a:r>
                      <a:r>
                        <a:rPr lang="el-GR" sz="1200" dirty="0" err="1">
                          <a:solidFill>
                            <a:srgbClr val="17365D"/>
                          </a:solidFill>
                          <a:latin typeface="Arial"/>
                          <a:ea typeface="Calibri"/>
                        </a:rPr>
                        <a:t>Deviation</a:t>
                      </a:r>
                      <a:endParaRPr lang="el-GR" sz="1200" dirty="0">
                        <a:latin typeface="Arial"/>
                        <a:ea typeface="Calibri"/>
                      </a:endParaRPr>
                    </a:p>
                  </a:txBody>
                  <a:tcPr marL="0" marR="0" marT="0" marB="0" anchor="b"/>
                </a:tc>
              </a:tr>
              <a:tr h="370840">
                <a:tc>
                  <a:txBody>
                    <a:bodyPr/>
                    <a:lstStyle/>
                    <a:p>
                      <a:pPr marL="38100" marR="38100" algn="l">
                        <a:lnSpc>
                          <a:spcPct val="150000"/>
                        </a:lnSpc>
                        <a:spcAft>
                          <a:spcPts val="0"/>
                        </a:spcAft>
                      </a:pPr>
                      <a:r>
                        <a:rPr lang="el-GR" sz="1400">
                          <a:solidFill>
                            <a:srgbClr val="17365D"/>
                          </a:solidFill>
                          <a:latin typeface="Arial"/>
                          <a:ea typeface="Calibri"/>
                        </a:rPr>
                        <a:t>Επικοινωνία εντός οικογένειας και με φίλους παιδιού</a:t>
                      </a:r>
                      <a:endParaRPr lang="el-GR" sz="1400">
                        <a:latin typeface="Arial"/>
                        <a:ea typeface="Calibri"/>
                      </a:endParaRPr>
                    </a:p>
                  </a:txBody>
                  <a:tcPr marL="0" marR="0" marT="0" marB="0"/>
                </a:tc>
                <a:tc>
                  <a:txBody>
                    <a:bodyPr/>
                    <a:lstStyle/>
                    <a:p>
                      <a:pPr marL="38100" marR="38100" algn="r">
                        <a:lnSpc>
                          <a:spcPct val="150000"/>
                        </a:lnSpc>
                        <a:spcAft>
                          <a:spcPts val="0"/>
                        </a:spcAft>
                      </a:pPr>
                      <a:r>
                        <a:rPr lang="el-GR" sz="1400">
                          <a:solidFill>
                            <a:srgbClr val="17365D"/>
                          </a:solidFill>
                          <a:latin typeface="Arial"/>
                          <a:ea typeface="Calibri"/>
                        </a:rPr>
                        <a:t>1123</a:t>
                      </a:r>
                      <a:endParaRPr lang="el-GR" sz="1400">
                        <a:latin typeface="Arial"/>
                        <a:ea typeface="Calibri"/>
                      </a:endParaRPr>
                    </a:p>
                  </a:txBody>
                  <a:tcPr marL="0" marR="0" marT="0" marB="0"/>
                </a:tc>
                <a:tc>
                  <a:txBody>
                    <a:bodyPr/>
                    <a:lstStyle/>
                    <a:p>
                      <a:pPr marL="38100" marR="38100" algn="r">
                        <a:lnSpc>
                          <a:spcPct val="150000"/>
                        </a:lnSpc>
                        <a:spcAft>
                          <a:spcPts val="0"/>
                        </a:spcAft>
                      </a:pPr>
                      <a:r>
                        <a:rPr lang="el-GR" sz="1400" dirty="0">
                          <a:solidFill>
                            <a:srgbClr val="17365D"/>
                          </a:solidFill>
                          <a:latin typeface="Arial"/>
                          <a:ea typeface="Calibri"/>
                        </a:rPr>
                        <a:t>,00</a:t>
                      </a:r>
                      <a:endParaRPr lang="el-GR" sz="1400" dirty="0">
                        <a:latin typeface="Arial"/>
                        <a:ea typeface="Calibri"/>
                      </a:endParaRPr>
                    </a:p>
                  </a:txBody>
                  <a:tcPr marL="0" marR="0" marT="0" marB="0"/>
                </a:tc>
                <a:tc>
                  <a:txBody>
                    <a:bodyPr/>
                    <a:lstStyle/>
                    <a:p>
                      <a:pPr marL="38100" marR="38100" algn="r">
                        <a:lnSpc>
                          <a:spcPct val="150000"/>
                        </a:lnSpc>
                        <a:spcAft>
                          <a:spcPts val="0"/>
                        </a:spcAft>
                      </a:pPr>
                      <a:r>
                        <a:rPr lang="el-GR" sz="1400" dirty="0">
                          <a:solidFill>
                            <a:srgbClr val="17365D"/>
                          </a:solidFill>
                          <a:latin typeface="Arial"/>
                          <a:ea typeface="Calibri"/>
                        </a:rPr>
                        <a:t>1,00</a:t>
                      </a:r>
                      <a:endParaRPr lang="el-GR" sz="1400" dirty="0">
                        <a:latin typeface="Arial"/>
                        <a:ea typeface="Calibri"/>
                      </a:endParaRPr>
                    </a:p>
                  </a:txBody>
                  <a:tcPr marL="0" marR="0" marT="0" marB="0"/>
                </a:tc>
                <a:tc>
                  <a:txBody>
                    <a:bodyPr/>
                    <a:lstStyle/>
                    <a:p>
                      <a:pPr marL="38100" marR="38100" algn="r">
                        <a:lnSpc>
                          <a:spcPct val="150000"/>
                        </a:lnSpc>
                        <a:spcAft>
                          <a:spcPts val="0"/>
                        </a:spcAft>
                      </a:pPr>
                      <a:r>
                        <a:rPr lang="el-GR" sz="1400">
                          <a:solidFill>
                            <a:srgbClr val="17365D"/>
                          </a:solidFill>
                          <a:latin typeface="Arial"/>
                          <a:ea typeface="Calibri"/>
                        </a:rPr>
                        <a:t>,5301</a:t>
                      </a:r>
                      <a:endParaRPr lang="el-GR" sz="1400">
                        <a:latin typeface="Arial"/>
                        <a:ea typeface="Calibri"/>
                      </a:endParaRPr>
                    </a:p>
                  </a:txBody>
                  <a:tcPr marL="0" marR="0" marT="0" marB="0"/>
                </a:tc>
                <a:tc>
                  <a:txBody>
                    <a:bodyPr/>
                    <a:lstStyle/>
                    <a:p>
                      <a:pPr marL="38100" marR="38100" algn="r">
                        <a:lnSpc>
                          <a:spcPct val="150000"/>
                        </a:lnSpc>
                        <a:spcAft>
                          <a:spcPts val="0"/>
                        </a:spcAft>
                      </a:pPr>
                      <a:r>
                        <a:rPr lang="el-GR" sz="1400">
                          <a:solidFill>
                            <a:srgbClr val="17365D"/>
                          </a:solidFill>
                          <a:latin typeface="Arial"/>
                          <a:ea typeface="Calibri"/>
                        </a:rPr>
                        <a:t>,28489</a:t>
                      </a:r>
                      <a:endParaRPr lang="el-GR" sz="1400">
                        <a:latin typeface="Arial"/>
                        <a:ea typeface="Calibri"/>
                      </a:endParaRPr>
                    </a:p>
                  </a:txBody>
                  <a:tcPr marL="0" marR="0" marT="0" marB="0"/>
                </a:tc>
              </a:tr>
              <a:tr h="370840">
                <a:tc>
                  <a:txBody>
                    <a:bodyPr/>
                    <a:lstStyle/>
                    <a:p>
                      <a:pPr marL="38100" marR="38100" algn="l">
                        <a:lnSpc>
                          <a:spcPct val="150000"/>
                        </a:lnSpc>
                        <a:spcAft>
                          <a:spcPts val="0"/>
                        </a:spcAft>
                      </a:pPr>
                      <a:r>
                        <a:rPr lang="el-GR" sz="1400">
                          <a:solidFill>
                            <a:srgbClr val="17365D"/>
                          </a:solidFill>
                          <a:latin typeface="Arial"/>
                          <a:ea typeface="Calibri"/>
                        </a:rPr>
                        <a:t> Επικοινωνία εκτός οικογένειας</a:t>
                      </a:r>
                      <a:endParaRPr lang="el-GR" sz="1400">
                        <a:latin typeface="Arial"/>
                        <a:ea typeface="Calibri"/>
                      </a:endParaRPr>
                    </a:p>
                  </a:txBody>
                  <a:tcPr marL="0" marR="0" marT="0" marB="0"/>
                </a:tc>
                <a:tc>
                  <a:txBody>
                    <a:bodyPr/>
                    <a:lstStyle/>
                    <a:p>
                      <a:pPr marL="38100" marR="38100" algn="r">
                        <a:lnSpc>
                          <a:spcPct val="150000"/>
                        </a:lnSpc>
                        <a:spcAft>
                          <a:spcPts val="0"/>
                        </a:spcAft>
                      </a:pPr>
                      <a:r>
                        <a:rPr lang="el-GR" sz="1400" dirty="0">
                          <a:solidFill>
                            <a:srgbClr val="17365D"/>
                          </a:solidFill>
                          <a:latin typeface="Arial"/>
                          <a:ea typeface="Calibri"/>
                        </a:rPr>
                        <a:t>1123</a:t>
                      </a:r>
                      <a:endParaRPr lang="el-GR" sz="1400" dirty="0">
                        <a:latin typeface="Arial"/>
                        <a:ea typeface="Calibri"/>
                      </a:endParaRPr>
                    </a:p>
                  </a:txBody>
                  <a:tcPr marL="0" marR="0" marT="0" marB="0"/>
                </a:tc>
                <a:tc>
                  <a:txBody>
                    <a:bodyPr/>
                    <a:lstStyle/>
                    <a:p>
                      <a:pPr marL="38100" marR="38100" algn="r">
                        <a:lnSpc>
                          <a:spcPct val="150000"/>
                        </a:lnSpc>
                        <a:spcAft>
                          <a:spcPts val="0"/>
                        </a:spcAft>
                      </a:pPr>
                      <a:r>
                        <a:rPr lang="el-GR" sz="1400" dirty="0">
                          <a:solidFill>
                            <a:srgbClr val="17365D"/>
                          </a:solidFill>
                          <a:latin typeface="Arial"/>
                          <a:ea typeface="Calibri"/>
                        </a:rPr>
                        <a:t>,00</a:t>
                      </a:r>
                      <a:endParaRPr lang="el-GR" sz="1400" dirty="0">
                        <a:latin typeface="Arial"/>
                        <a:ea typeface="Calibri"/>
                      </a:endParaRPr>
                    </a:p>
                  </a:txBody>
                  <a:tcPr marL="0" marR="0" marT="0" marB="0"/>
                </a:tc>
                <a:tc>
                  <a:txBody>
                    <a:bodyPr/>
                    <a:lstStyle/>
                    <a:p>
                      <a:pPr marL="38100" marR="38100" algn="r">
                        <a:lnSpc>
                          <a:spcPct val="150000"/>
                        </a:lnSpc>
                        <a:spcAft>
                          <a:spcPts val="0"/>
                        </a:spcAft>
                      </a:pPr>
                      <a:r>
                        <a:rPr lang="el-GR" sz="1400" dirty="0">
                          <a:solidFill>
                            <a:srgbClr val="17365D"/>
                          </a:solidFill>
                          <a:latin typeface="Arial"/>
                          <a:ea typeface="Calibri"/>
                        </a:rPr>
                        <a:t>1,00</a:t>
                      </a:r>
                      <a:endParaRPr lang="el-GR" sz="1400" dirty="0">
                        <a:latin typeface="Arial"/>
                        <a:ea typeface="Calibri"/>
                      </a:endParaRPr>
                    </a:p>
                  </a:txBody>
                  <a:tcPr marL="0" marR="0" marT="0" marB="0"/>
                </a:tc>
                <a:tc>
                  <a:txBody>
                    <a:bodyPr/>
                    <a:lstStyle/>
                    <a:p>
                      <a:pPr marL="38100" marR="38100" algn="r">
                        <a:lnSpc>
                          <a:spcPct val="150000"/>
                        </a:lnSpc>
                        <a:spcAft>
                          <a:spcPts val="0"/>
                        </a:spcAft>
                      </a:pPr>
                      <a:r>
                        <a:rPr lang="el-GR" sz="1400">
                          <a:solidFill>
                            <a:srgbClr val="17365D"/>
                          </a:solidFill>
                          <a:latin typeface="Arial"/>
                          <a:ea typeface="Calibri"/>
                        </a:rPr>
                        <a:t>,7903</a:t>
                      </a:r>
                      <a:endParaRPr lang="el-GR" sz="1400">
                        <a:latin typeface="Arial"/>
                        <a:ea typeface="Calibri"/>
                      </a:endParaRPr>
                    </a:p>
                  </a:txBody>
                  <a:tcPr marL="0" marR="0" marT="0" marB="0"/>
                </a:tc>
                <a:tc>
                  <a:txBody>
                    <a:bodyPr/>
                    <a:lstStyle/>
                    <a:p>
                      <a:pPr marL="38100" marR="38100" algn="r">
                        <a:lnSpc>
                          <a:spcPct val="150000"/>
                        </a:lnSpc>
                        <a:spcAft>
                          <a:spcPts val="0"/>
                        </a:spcAft>
                      </a:pPr>
                      <a:r>
                        <a:rPr lang="el-GR" sz="1400">
                          <a:solidFill>
                            <a:srgbClr val="17365D"/>
                          </a:solidFill>
                          <a:latin typeface="Arial"/>
                          <a:ea typeface="Calibri"/>
                        </a:rPr>
                        <a:t>,28222</a:t>
                      </a:r>
                      <a:endParaRPr lang="el-GR" sz="1400">
                        <a:latin typeface="Arial"/>
                        <a:ea typeface="Calibri"/>
                      </a:endParaRPr>
                    </a:p>
                  </a:txBody>
                  <a:tcPr marL="0" marR="0" marT="0" marB="0"/>
                </a:tc>
              </a:tr>
              <a:tr h="370840">
                <a:tc>
                  <a:txBody>
                    <a:bodyPr/>
                    <a:lstStyle/>
                    <a:p>
                      <a:pPr marL="38100" marR="38100" algn="l">
                        <a:lnSpc>
                          <a:spcPct val="150000"/>
                        </a:lnSpc>
                        <a:spcAft>
                          <a:spcPts val="0"/>
                        </a:spcAft>
                      </a:pPr>
                      <a:r>
                        <a:rPr lang="el-GR" sz="1400">
                          <a:solidFill>
                            <a:srgbClr val="17365D"/>
                          </a:solidFill>
                          <a:latin typeface="Arial"/>
                          <a:ea typeface="Calibri"/>
                        </a:rPr>
                        <a:t>Απόδοση ευθυνών στο παιδί</a:t>
                      </a:r>
                      <a:endParaRPr lang="el-GR" sz="1400">
                        <a:latin typeface="Arial"/>
                        <a:ea typeface="Calibri"/>
                      </a:endParaRPr>
                    </a:p>
                  </a:txBody>
                  <a:tcPr marL="0" marR="0" marT="0" marB="0"/>
                </a:tc>
                <a:tc>
                  <a:txBody>
                    <a:bodyPr/>
                    <a:lstStyle/>
                    <a:p>
                      <a:pPr marL="38100" marR="38100" algn="r">
                        <a:lnSpc>
                          <a:spcPct val="150000"/>
                        </a:lnSpc>
                        <a:spcAft>
                          <a:spcPts val="0"/>
                        </a:spcAft>
                      </a:pPr>
                      <a:r>
                        <a:rPr lang="el-GR" sz="1400">
                          <a:solidFill>
                            <a:srgbClr val="17365D"/>
                          </a:solidFill>
                          <a:latin typeface="Arial"/>
                          <a:ea typeface="Calibri"/>
                        </a:rPr>
                        <a:t>1123</a:t>
                      </a:r>
                      <a:endParaRPr lang="el-GR" sz="1400">
                        <a:latin typeface="Arial"/>
                        <a:ea typeface="Calibri"/>
                      </a:endParaRPr>
                    </a:p>
                  </a:txBody>
                  <a:tcPr marL="0" marR="0" marT="0" marB="0"/>
                </a:tc>
                <a:tc>
                  <a:txBody>
                    <a:bodyPr/>
                    <a:lstStyle/>
                    <a:p>
                      <a:pPr marL="38100" marR="38100" algn="r">
                        <a:lnSpc>
                          <a:spcPct val="150000"/>
                        </a:lnSpc>
                        <a:spcAft>
                          <a:spcPts val="0"/>
                        </a:spcAft>
                      </a:pPr>
                      <a:r>
                        <a:rPr lang="el-GR" sz="1400">
                          <a:solidFill>
                            <a:srgbClr val="17365D"/>
                          </a:solidFill>
                          <a:latin typeface="Arial"/>
                          <a:ea typeface="Calibri"/>
                        </a:rPr>
                        <a:t>,00</a:t>
                      </a:r>
                      <a:endParaRPr lang="el-GR" sz="1400">
                        <a:latin typeface="Arial"/>
                        <a:ea typeface="Calibri"/>
                      </a:endParaRPr>
                    </a:p>
                  </a:txBody>
                  <a:tcPr marL="0" marR="0" marT="0" marB="0"/>
                </a:tc>
                <a:tc>
                  <a:txBody>
                    <a:bodyPr/>
                    <a:lstStyle/>
                    <a:p>
                      <a:pPr marL="38100" marR="38100" algn="r">
                        <a:lnSpc>
                          <a:spcPct val="150000"/>
                        </a:lnSpc>
                        <a:spcAft>
                          <a:spcPts val="0"/>
                        </a:spcAft>
                      </a:pPr>
                      <a:r>
                        <a:rPr lang="el-GR" sz="1400" dirty="0">
                          <a:solidFill>
                            <a:srgbClr val="17365D"/>
                          </a:solidFill>
                          <a:latin typeface="Arial"/>
                          <a:ea typeface="Calibri"/>
                        </a:rPr>
                        <a:t>1,00</a:t>
                      </a:r>
                      <a:endParaRPr lang="el-GR" sz="1400" dirty="0">
                        <a:latin typeface="Arial"/>
                        <a:ea typeface="Calibri"/>
                      </a:endParaRPr>
                    </a:p>
                  </a:txBody>
                  <a:tcPr marL="0" marR="0" marT="0" marB="0"/>
                </a:tc>
                <a:tc>
                  <a:txBody>
                    <a:bodyPr/>
                    <a:lstStyle/>
                    <a:p>
                      <a:pPr marL="38100" marR="38100" algn="r">
                        <a:lnSpc>
                          <a:spcPct val="150000"/>
                        </a:lnSpc>
                        <a:spcAft>
                          <a:spcPts val="0"/>
                        </a:spcAft>
                      </a:pPr>
                      <a:r>
                        <a:rPr lang="el-GR" sz="1400">
                          <a:solidFill>
                            <a:srgbClr val="17365D"/>
                          </a:solidFill>
                          <a:latin typeface="Arial"/>
                          <a:ea typeface="Calibri"/>
                        </a:rPr>
                        <a:t>,0151</a:t>
                      </a:r>
                      <a:endParaRPr lang="el-GR" sz="1400">
                        <a:latin typeface="Arial"/>
                        <a:ea typeface="Calibri"/>
                      </a:endParaRPr>
                    </a:p>
                  </a:txBody>
                  <a:tcPr marL="0" marR="0" marT="0" marB="0"/>
                </a:tc>
                <a:tc>
                  <a:txBody>
                    <a:bodyPr/>
                    <a:lstStyle/>
                    <a:p>
                      <a:pPr marL="38100" marR="38100" algn="r">
                        <a:lnSpc>
                          <a:spcPct val="150000"/>
                        </a:lnSpc>
                        <a:spcAft>
                          <a:spcPts val="0"/>
                        </a:spcAft>
                      </a:pPr>
                      <a:r>
                        <a:rPr lang="el-GR" sz="1400">
                          <a:solidFill>
                            <a:srgbClr val="17365D"/>
                          </a:solidFill>
                          <a:latin typeface="Arial"/>
                          <a:ea typeface="Calibri"/>
                        </a:rPr>
                        <a:t>,12216</a:t>
                      </a:r>
                      <a:endParaRPr lang="el-GR" sz="1400">
                        <a:latin typeface="Arial"/>
                        <a:ea typeface="Calibri"/>
                      </a:endParaRPr>
                    </a:p>
                  </a:txBody>
                  <a:tcPr marL="0" marR="0" marT="0" marB="0"/>
                </a:tc>
              </a:tr>
              <a:tr h="370840">
                <a:tc>
                  <a:txBody>
                    <a:bodyPr/>
                    <a:lstStyle/>
                    <a:p>
                      <a:pPr marL="38100" marR="38100" algn="l">
                        <a:lnSpc>
                          <a:spcPct val="150000"/>
                        </a:lnSpc>
                        <a:spcAft>
                          <a:spcPts val="0"/>
                        </a:spcAft>
                      </a:pPr>
                      <a:r>
                        <a:rPr lang="el-GR" sz="1400">
                          <a:solidFill>
                            <a:srgbClr val="17365D"/>
                          </a:solidFill>
                          <a:latin typeface="Arial"/>
                          <a:ea typeface="Calibri"/>
                        </a:rPr>
                        <a:t>Μη επέμβαση</a:t>
                      </a:r>
                      <a:endParaRPr lang="el-GR" sz="1400">
                        <a:latin typeface="Arial"/>
                        <a:ea typeface="Calibri"/>
                      </a:endParaRPr>
                    </a:p>
                  </a:txBody>
                  <a:tcPr marL="0" marR="0" marT="0" marB="0"/>
                </a:tc>
                <a:tc>
                  <a:txBody>
                    <a:bodyPr/>
                    <a:lstStyle/>
                    <a:p>
                      <a:pPr marL="38100" marR="38100" algn="r">
                        <a:lnSpc>
                          <a:spcPct val="150000"/>
                        </a:lnSpc>
                        <a:spcAft>
                          <a:spcPts val="0"/>
                        </a:spcAft>
                      </a:pPr>
                      <a:r>
                        <a:rPr lang="el-GR" sz="1400">
                          <a:solidFill>
                            <a:srgbClr val="17365D"/>
                          </a:solidFill>
                          <a:latin typeface="Arial"/>
                          <a:ea typeface="Calibri"/>
                        </a:rPr>
                        <a:t>1123</a:t>
                      </a:r>
                      <a:endParaRPr lang="el-GR" sz="1400">
                        <a:latin typeface="Arial"/>
                        <a:ea typeface="Calibri"/>
                      </a:endParaRPr>
                    </a:p>
                  </a:txBody>
                  <a:tcPr marL="0" marR="0" marT="0" marB="0"/>
                </a:tc>
                <a:tc>
                  <a:txBody>
                    <a:bodyPr/>
                    <a:lstStyle/>
                    <a:p>
                      <a:pPr marL="38100" marR="38100" algn="r">
                        <a:lnSpc>
                          <a:spcPct val="150000"/>
                        </a:lnSpc>
                        <a:spcAft>
                          <a:spcPts val="0"/>
                        </a:spcAft>
                      </a:pPr>
                      <a:r>
                        <a:rPr lang="el-GR" sz="1400">
                          <a:solidFill>
                            <a:srgbClr val="17365D"/>
                          </a:solidFill>
                          <a:latin typeface="Arial"/>
                          <a:ea typeface="Calibri"/>
                        </a:rPr>
                        <a:t>,00</a:t>
                      </a:r>
                      <a:endParaRPr lang="el-GR" sz="1400">
                        <a:latin typeface="Arial"/>
                        <a:ea typeface="Calibri"/>
                      </a:endParaRPr>
                    </a:p>
                  </a:txBody>
                  <a:tcPr marL="0" marR="0" marT="0" marB="0"/>
                </a:tc>
                <a:tc>
                  <a:txBody>
                    <a:bodyPr/>
                    <a:lstStyle/>
                    <a:p>
                      <a:pPr marL="38100" marR="38100" algn="r">
                        <a:lnSpc>
                          <a:spcPct val="150000"/>
                        </a:lnSpc>
                        <a:spcAft>
                          <a:spcPts val="0"/>
                        </a:spcAft>
                      </a:pPr>
                      <a:r>
                        <a:rPr lang="el-GR" sz="1400" dirty="0">
                          <a:solidFill>
                            <a:srgbClr val="17365D"/>
                          </a:solidFill>
                          <a:latin typeface="Arial"/>
                          <a:ea typeface="Calibri"/>
                        </a:rPr>
                        <a:t>1,00</a:t>
                      </a:r>
                      <a:endParaRPr lang="el-GR" sz="1400" dirty="0">
                        <a:latin typeface="Arial"/>
                        <a:ea typeface="Calibri"/>
                      </a:endParaRPr>
                    </a:p>
                  </a:txBody>
                  <a:tcPr marL="0" marR="0" marT="0" marB="0"/>
                </a:tc>
                <a:tc>
                  <a:txBody>
                    <a:bodyPr/>
                    <a:lstStyle/>
                    <a:p>
                      <a:pPr marL="38100" marR="38100" algn="r">
                        <a:lnSpc>
                          <a:spcPct val="150000"/>
                        </a:lnSpc>
                        <a:spcAft>
                          <a:spcPts val="0"/>
                        </a:spcAft>
                      </a:pPr>
                      <a:r>
                        <a:rPr lang="el-GR" sz="1400" dirty="0">
                          <a:solidFill>
                            <a:srgbClr val="17365D"/>
                          </a:solidFill>
                          <a:latin typeface="Arial"/>
                          <a:ea typeface="Calibri"/>
                        </a:rPr>
                        <a:t>,0249</a:t>
                      </a:r>
                      <a:endParaRPr lang="el-GR" sz="1400" dirty="0">
                        <a:latin typeface="Arial"/>
                        <a:ea typeface="Calibri"/>
                      </a:endParaRPr>
                    </a:p>
                  </a:txBody>
                  <a:tcPr marL="0" marR="0" marT="0" marB="0"/>
                </a:tc>
                <a:tc>
                  <a:txBody>
                    <a:bodyPr/>
                    <a:lstStyle/>
                    <a:p>
                      <a:pPr marL="38100" marR="38100" algn="r">
                        <a:lnSpc>
                          <a:spcPct val="150000"/>
                        </a:lnSpc>
                        <a:spcAft>
                          <a:spcPts val="0"/>
                        </a:spcAft>
                      </a:pPr>
                      <a:r>
                        <a:rPr lang="el-GR" sz="1400">
                          <a:solidFill>
                            <a:srgbClr val="17365D"/>
                          </a:solidFill>
                          <a:latin typeface="Arial"/>
                          <a:ea typeface="Calibri"/>
                        </a:rPr>
                        <a:t>,15599</a:t>
                      </a:r>
                      <a:endParaRPr lang="el-GR" sz="1400">
                        <a:latin typeface="Arial"/>
                        <a:ea typeface="Calibri"/>
                      </a:endParaRPr>
                    </a:p>
                  </a:txBody>
                  <a:tcPr marL="0" marR="0" marT="0" marB="0"/>
                </a:tc>
              </a:tr>
              <a:tr h="370840">
                <a:tc>
                  <a:txBody>
                    <a:bodyPr/>
                    <a:lstStyle/>
                    <a:p>
                      <a:pPr marL="38100" marR="38100" algn="l">
                        <a:lnSpc>
                          <a:spcPct val="150000"/>
                        </a:lnSpc>
                        <a:spcAft>
                          <a:spcPts val="0"/>
                        </a:spcAft>
                      </a:pPr>
                      <a:r>
                        <a:rPr lang="el-GR" sz="1400">
                          <a:solidFill>
                            <a:srgbClr val="17365D"/>
                          </a:solidFill>
                          <a:latin typeface="Arial"/>
                          <a:ea typeface="Calibri"/>
                        </a:rPr>
                        <a:t>Valid N (listwise)</a:t>
                      </a:r>
                      <a:endParaRPr lang="el-GR" sz="1400">
                        <a:latin typeface="Arial"/>
                        <a:ea typeface="Calibri"/>
                      </a:endParaRPr>
                    </a:p>
                  </a:txBody>
                  <a:tcPr marL="0" marR="0" marT="0" marB="0"/>
                </a:tc>
                <a:tc>
                  <a:txBody>
                    <a:bodyPr/>
                    <a:lstStyle/>
                    <a:p>
                      <a:pPr marL="38100" marR="38100" algn="r">
                        <a:lnSpc>
                          <a:spcPct val="150000"/>
                        </a:lnSpc>
                        <a:spcAft>
                          <a:spcPts val="0"/>
                        </a:spcAft>
                      </a:pPr>
                      <a:r>
                        <a:rPr lang="el-GR" sz="1400">
                          <a:solidFill>
                            <a:srgbClr val="17365D"/>
                          </a:solidFill>
                          <a:latin typeface="Arial"/>
                          <a:ea typeface="Calibri"/>
                        </a:rPr>
                        <a:t>1123</a:t>
                      </a:r>
                      <a:endParaRPr lang="el-GR" sz="1400">
                        <a:latin typeface="Arial"/>
                        <a:ea typeface="Calibri"/>
                      </a:endParaRPr>
                    </a:p>
                  </a:txBody>
                  <a:tcPr marL="0" marR="0" marT="0" marB="0"/>
                </a:tc>
                <a:tc>
                  <a:txBody>
                    <a:bodyPr/>
                    <a:lstStyle/>
                    <a:p>
                      <a:pPr algn="ctr">
                        <a:lnSpc>
                          <a:spcPct val="150000"/>
                        </a:lnSpc>
                        <a:spcAft>
                          <a:spcPts val="0"/>
                        </a:spcAft>
                      </a:pPr>
                      <a:endParaRPr lang="el-GR" sz="1400">
                        <a:solidFill>
                          <a:srgbClr val="17365D"/>
                        </a:solidFill>
                        <a:latin typeface="Arial"/>
                        <a:ea typeface="Calibri"/>
                      </a:endParaRPr>
                    </a:p>
                  </a:txBody>
                  <a:tcPr marL="0" marR="0" marT="0" marB="0" anchor="ctr"/>
                </a:tc>
                <a:tc>
                  <a:txBody>
                    <a:bodyPr/>
                    <a:lstStyle/>
                    <a:p>
                      <a:pPr algn="ctr">
                        <a:lnSpc>
                          <a:spcPct val="150000"/>
                        </a:lnSpc>
                        <a:spcAft>
                          <a:spcPts val="0"/>
                        </a:spcAft>
                      </a:pPr>
                      <a:endParaRPr lang="el-GR" sz="1400" dirty="0">
                        <a:solidFill>
                          <a:srgbClr val="17365D"/>
                        </a:solidFill>
                        <a:latin typeface="Arial"/>
                        <a:ea typeface="Calibri"/>
                      </a:endParaRPr>
                    </a:p>
                  </a:txBody>
                  <a:tcPr marL="0" marR="0" marT="0" marB="0" anchor="ctr"/>
                </a:tc>
                <a:tc>
                  <a:txBody>
                    <a:bodyPr/>
                    <a:lstStyle/>
                    <a:p>
                      <a:pPr algn="ctr">
                        <a:lnSpc>
                          <a:spcPct val="150000"/>
                        </a:lnSpc>
                        <a:spcAft>
                          <a:spcPts val="0"/>
                        </a:spcAft>
                      </a:pPr>
                      <a:endParaRPr lang="el-GR" sz="1400" dirty="0">
                        <a:solidFill>
                          <a:srgbClr val="17365D"/>
                        </a:solidFill>
                        <a:latin typeface="Arial"/>
                        <a:ea typeface="Calibri"/>
                      </a:endParaRPr>
                    </a:p>
                  </a:txBody>
                  <a:tcPr marL="0" marR="0" marT="0" marB="0" anchor="ctr"/>
                </a:tc>
                <a:tc>
                  <a:txBody>
                    <a:bodyPr/>
                    <a:lstStyle/>
                    <a:p>
                      <a:pPr algn="ctr">
                        <a:lnSpc>
                          <a:spcPct val="150000"/>
                        </a:lnSpc>
                        <a:spcAft>
                          <a:spcPts val="0"/>
                        </a:spcAft>
                      </a:pPr>
                      <a:endParaRPr lang="el-GR" sz="1400" dirty="0">
                        <a:solidFill>
                          <a:srgbClr val="17365D"/>
                        </a:solidFill>
                        <a:latin typeface="Arial"/>
                        <a:ea typeface="Calibri"/>
                      </a:endParaRPr>
                    </a:p>
                  </a:txBody>
                  <a:tcPr marL="0" marR="0" marT="0" marB="0" anchor="ctr"/>
                </a:tc>
              </a:tr>
            </a:tbl>
          </a:graphicData>
        </a:graphic>
      </p:graphicFrame>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 Πίνακας"/>
          <p:cNvGraphicFramePr>
            <a:graphicFrameLocks noGrp="1"/>
          </p:cNvGraphicFramePr>
          <p:nvPr/>
        </p:nvGraphicFramePr>
        <p:xfrm>
          <a:off x="827584" y="332656"/>
          <a:ext cx="7560840" cy="6088232"/>
        </p:xfrm>
        <a:graphic>
          <a:graphicData uri="http://schemas.openxmlformats.org/drawingml/2006/table">
            <a:tbl>
              <a:tblPr firstRow="1" bandRow="1">
                <a:tableStyleId>{5C22544A-7EE6-4342-B048-85BDC9FD1C3A}</a:tableStyleId>
              </a:tblPr>
              <a:tblGrid>
                <a:gridCol w="3120897"/>
                <a:gridCol w="4439943"/>
              </a:tblGrid>
              <a:tr h="958881">
                <a:tc gridSpan="2">
                  <a:txBody>
                    <a:bodyPr/>
                    <a:lstStyle/>
                    <a:p>
                      <a:pPr algn="ctr">
                        <a:lnSpc>
                          <a:spcPct val="150000"/>
                        </a:lnSpc>
                        <a:spcAft>
                          <a:spcPts val="0"/>
                        </a:spcAft>
                      </a:pPr>
                      <a:r>
                        <a:rPr lang="el-GR" sz="1800" b="1" dirty="0">
                          <a:solidFill>
                            <a:schemeClr val="bg1"/>
                          </a:solidFill>
                          <a:latin typeface="Arial"/>
                          <a:ea typeface="Calibri"/>
                        </a:rPr>
                        <a:t>Τι κάνουν οι γονείς, όταν τα παιδιά τους εκφοβίζουν άλλα παιδιά</a:t>
                      </a:r>
                      <a:endParaRPr lang="el-GR" sz="1800" dirty="0">
                        <a:solidFill>
                          <a:schemeClr val="bg1"/>
                        </a:solidFill>
                        <a:latin typeface="Arial"/>
                        <a:ea typeface="Calibri"/>
                      </a:endParaRPr>
                    </a:p>
                  </a:txBody>
                  <a:tcPr marL="68580" marR="68580" marT="0" marB="0" anchor="ctr"/>
                </a:tc>
                <a:tc hMerge="1">
                  <a:txBody>
                    <a:bodyPr/>
                    <a:lstStyle/>
                    <a:p>
                      <a:endParaRPr lang="el-GR"/>
                    </a:p>
                  </a:txBody>
                  <a:tcPr/>
                </a:tc>
              </a:tr>
              <a:tr h="1794841">
                <a:tc>
                  <a:txBody>
                    <a:bodyPr/>
                    <a:lstStyle/>
                    <a:p>
                      <a:pPr algn="ctr">
                        <a:lnSpc>
                          <a:spcPct val="150000"/>
                        </a:lnSpc>
                        <a:spcAft>
                          <a:spcPts val="0"/>
                        </a:spcAft>
                      </a:pPr>
                      <a:r>
                        <a:rPr lang="el-GR" sz="1400" b="1" dirty="0">
                          <a:solidFill>
                            <a:srgbClr val="17365D"/>
                          </a:solidFill>
                          <a:latin typeface="Arial"/>
                          <a:ea typeface="Calibri"/>
                        </a:rPr>
                        <a:t>Επικοινωνία με άλλους</a:t>
                      </a:r>
                      <a:endParaRPr lang="el-GR" sz="1400" dirty="0">
                        <a:latin typeface="Arial"/>
                        <a:ea typeface="Calibri"/>
                      </a:endParaRPr>
                    </a:p>
                  </a:txBody>
                  <a:tcPr marL="68580" marR="68580" marT="0" marB="0" anchor="ctr"/>
                </a:tc>
                <a:tc>
                  <a:txBody>
                    <a:bodyPr/>
                    <a:lstStyle/>
                    <a:p>
                      <a:pPr marL="457200" algn="l">
                        <a:lnSpc>
                          <a:spcPct val="150000"/>
                        </a:lnSpc>
                        <a:spcAft>
                          <a:spcPts val="0"/>
                        </a:spcAft>
                      </a:pPr>
                      <a:r>
                        <a:rPr lang="el-GR" sz="1400" dirty="0">
                          <a:solidFill>
                            <a:srgbClr val="17365D"/>
                          </a:solidFill>
                          <a:latin typeface="Arial"/>
                          <a:ea typeface="Calibri"/>
                        </a:rPr>
                        <a:t>3.  Θα μιλούσα με τους φίλους /τις φίλες του, χωρίς να ρίχνω το φταίξιμο σε αυτούς.</a:t>
                      </a:r>
                      <a:endParaRPr lang="el-GR" sz="1400" dirty="0">
                        <a:latin typeface="Arial"/>
                        <a:ea typeface="Calibri"/>
                      </a:endParaRPr>
                    </a:p>
                    <a:p>
                      <a:pPr marL="471805" indent="5715" algn="l">
                        <a:lnSpc>
                          <a:spcPct val="150000"/>
                        </a:lnSpc>
                        <a:spcAft>
                          <a:spcPts val="0"/>
                        </a:spcAft>
                      </a:pPr>
                      <a:r>
                        <a:rPr lang="el-GR" sz="1400" dirty="0">
                          <a:solidFill>
                            <a:srgbClr val="17365D"/>
                          </a:solidFill>
                          <a:latin typeface="Arial"/>
                          <a:ea typeface="Calibri"/>
                        </a:rPr>
                        <a:t>4.</a:t>
                      </a:r>
                      <a:r>
                        <a:rPr lang="el-GR" sz="1400" dirty="0">
                          <a:latin typeface="Times New Roman"/>
                          <a:ea typeface="Times New Roman"/>
                        </a:rPr>
                        <a:t> </a:t>
                      </a:r>
                      <a:r>
                        <a:rPr lang="el-GR" sz="1400" dirty="0">
                          <a:solidFill>
                            <a:srgbClr val="17365D"/>
                          </a:solidFill>
                          <a:latin typeface="Arial"/>
                          <a:ea typeface="Calibri"/>
                        </a:rPr>
                        <a:t>Θα μιλούσα και θα ενημέρωνα τους γονείς των παιδιών που εκφόβισε το παιδί μου.</a:t>
                      </a:r>
                      <a:endParaRPr lang="el-GR" sz="1400" dirty="0">
                        <a:latin typeface="Arial"/>
                        <a:ea typeface="Calibri"/>
                      </a:endParaRPr>
                    </a:p>
                    <a:p>
                      <a:pPr marL="467995" algn="l">
                        <a:lnSpc>
                          <a:spcPct val="150000"/>
                        </a:lnSpc>
                        <a:spcAft>
                          <a:spcPts val="0"/>
                        </a:spcAft>
                      </a:pPr>
                      <a:r>
                        <a:rPr lang="el-GR" sz="1400" dirty="0">
                          <a:solidFill>
                            <a:srgbClr val="17365D"/>
                          </a:solidFill>
                          <a:latin typeface="Arial"/>
                          <a:ea typeface="Calibri"/>
                        </a:rPr>
                        <a:t>5. Θα ενημέρωνα και θα συζητούσα με τους εκπαιδευτικούς/ τη διεύθυνση του σχολείου</a:t>
                      </a:r>
                      <a:r>
                        <a:rPr lang="el-GR" sz="1400" dirty="0" smtClean="0">
                          <a:solidFill>
                            <a:srgbClr val="17365D"/>
                          </a:solidFill>
                          <a:latin typeface="Arial"/>
                          <a:ea typeface="Calibri"/>
                        </a:rPr>
                        <a:t>.</a:t>
                      </a:r>
                    </a:p>
                  </a:txBody>
                  <a:tcPr marL="68580" marR="68580" marT="0" marB="0" anchor="ctr"/>
                </a:tc>
              </a:tr>
              <a:tr h="1539463">
                <a:tc>
                  <a:txBody>
                    <a:bodyPr/>
                    <a:lstStyle/>
                    <a:p>
                      <a:pPr algn="ctr">
                        <a:lnSpc>
                          <a:spcPct val="150000"/>
                        </a:lnSpc>
                        <a:spcAft>
                          <a:spcPts val="0"/>
                        </a:spcAft>
                      </a:pPr>
                      <a:r>
                        <a:rPr lang="el-GR" sz="1400" b="1">
                          <a:solidFill>
                            <a:srgbClr val="17365D"/>
                          </a:solidFill>
                          <a:latin typeface="Arial"/>
                          <a:ea typeface="Calibri"/>
                        </a:rPr>
                        <a:t>Παρέμβαση στο παιδί</a:t>
                      </a:r>
                      <a:endParaRPr lang="el-GR" sz="1400">
                        <a:latin typeface="Arial"/>
                        <a:ea typeface="Calibri"/>
                      </a:endParaRPr>
                    </a:p>
                  </a:txBody>
                  <a:tcPr marL="68580" marR="68580" marT="0" marB="0" anchor="ctr"/>
                </a:tc>
                <a:tc>
                  <a:txBody>
                    <a:bodyPr/>
                    <a:lstStyle/>
                    <a:p>
                      <a:pPr marL="471805" indent="-471805" algn="l">
                        <a:lnSpc>
                          <a:spcPct val="150000"/>
                        </a:lnSpc>
                        <a:spcAft>
                          <a:spcPts val="0"/>
                        </a:spcAft>
                      </a:pPr>
                      <a:r>
                        <a:rPr lang="el-GR" sz="1400" dirty="0">
                          <a:solidFill>
                            <a:srgbClr val="17365D"/>
                          </a:solidFill>
                          <a:latin typeface="Arial"/>
                          <a:ea typeface="Calibri"/>
                        </a:rPr>
                        <a:t>            1. Θα μιλούσα μαζί του και θα του εξηγούσα, χωρίς να το κατηγορώ.</a:t>
                      </a:r>
                      <a:endParaRPr lang="el-GR" sz="1400" dirty="0">
                        <a:latin typeface="Arial"/>
                        <a:ea typeface="Calibri"/>
                      </a:endParaRPr>
                    </a:p>
                    <a:p>
                      <a:pPr marL="471805" indent="-471805" algn="l">
                        <a:lnSpc>
                          <a:spcPct val="150000"/>
                        </a:lnSpc>
                        <a:spcAft>
                          <a:spcPts val="0"/>
                        </a:spcAft>
                      </a:pPr>
                      <a:r>
                        <a:rPr lang="el-GR" sz="1400" dirty="0">
                          <a:solidFill>
                            <a:srgbClr val="17365D"/>
                          </a:solidFill>
                          <a:latin typeface="Arial"/>
                          <a:ea typeface="Calibri"/>
                        </a:rPr>
                        <a:t>         </a:t>
                      </a:r>
                      <a:r>
                        <a:rPr lang="el-GR" sz="1400" dirty="0">
                          <a:solidFill>
                            <a:srgbClr val="17365D"/>
                          </a:solidFill>
                          <a:latin typeface="Times New Roman"/>
                          <a:ea typeface="Times New Roman"/>
                        </a:rPr>
                        <a:t> </a:t>
                      </a:r>
                      <a:r>
                        <a:rPr lang="el-GR" sz="1400" dirty="0">
                          <a:solidFill>
                            <a:srgbClr val="17365D"/>
                          </a:solidFill>
                          <a:latin typeface="Arial"/>
                          <a:ea typeface="Calibri"/>
                        </a:rPr>
                        <a:t> - 2. Θα το τιμωρούσα. </a:t>
                      </a:r>
                      <a:endParaRPr lang="el-GR" sz="1400" dirty="0">
                        <a:latin typeface="Arial"/>
                        <a:ea typeface="Calibri"/>
                      </a:endParaRPr>
                    </a:p>
                  </a:txBody>
                  <a:tcPr marL="68580" marR="68580" marT="0" marB="0" anchor="ctr"/>
                </a:tc>
              </a:tr>
              <a:tr h="1669648">
                <a:tc>
                  <a:txBody>
                    <a:bodyPr/>
                    <a:lstStyle/>
                    <a:p>
                      <a:pPr algn="ctr">
                        <a:lnSpc>
                          <a:spcPct val="150000"/>
                        </a:lnSpc>
                        <a:spcAft>
                          <a:spcPts val="0"/>
                        </a:spcAft>
                      </a:pPr>
                      <a:r>
                        <a:rPr lang="el-GR" sz="1400" b="1" dirty="0">
                          <a:solidFill>
                            <a:srgbClr val="17365D"/>
                          </a:solidFill>
                          <a:latin typeface="Arial"/>
                          <a:ea typeface="Calibri"/>
                        </a:rPr>
                        <a:t>Παρέμβαση στην οικογένεια</a:t>
                      </a:r>
                      <a:endParaRPr lang="el-GR" sz="1400" dirty="0">
                        <a:latin typeface="Arial"/>
                        <a:ea typeface="Calibri"/>
                      </a:endParaRPr>
                    </a:p>
                  </a:txBody>
                  <a:tcPr marL="68580" marR="68580" marT="0" marB="0" anchor="ctr"/>
                </a:tc>
                <a:tc>
                  <a:txBody>
                    <a:bodyPr/>
                    <a:lstStyle/>
                    <a:p>
                      <a:pPr marL="477520" algn="l">
                        <a:lnSpc>
                          <a:spcPct val="150000"/>
                        </a:lnSpc>
                        <a:spcAft>
                          <a:spcPts val="0"/>
                        </a:spcAft>
                      </a:pPr>
                      <a:r>
                        <a:rPr lang="el-GR" sz="1400" dirty="0">
                          <a:solidFill>
                            <a:srgbClr val="17365D"/>
                          </a:solidFill>
                          <a:latin typeface="Arial"/>
                          <a:ea typeface="Calibri"/>
                        </a:rPr>
                        <a:t>6. Θα προσπαθούσα να βελτιώσω τυχόν προβλήματα στην οικογένεια που ίσως επηρεάζουν τη συμπεριφορά του παιδιού μου.</a:t>
                      </a:r>
                      <a:endParaRPr lang="el-GR" sz="1400" dirty="0">
                        <a:latin typeface="Arial"/>
                        <a:ea typeface="Calibri"/>
                      </a:endParaRPr>
                    </a:p>
                    <a:p>
                      <a:pPr marL="467995" algn="l">
                        <a:lnSpc>
                          <a:spcPct val="150000"/>
                        </a:lnSpc>
                        <a:spcAft>
                          <a:spcPts val="0"/>
                        </a:spcAft>
                        <a:buFontTx/>
                        <a:buChar char="-"/>
                      </a:pPr>
                      <a:r>
                        <a:rPr lang="el-GR" sz="1400" dirty="0" smtClean="0">
                          <a:solidFill>
                            <a:srgbClr val="17365D"/>
                          </a:solidFill>
                          <a:latin typeface="Arial"/>
                          <a:ea typeface="Calibri"/>
                        </a:rPr>
                        <a:t>7</a:t>
                      </a:r>
                      <a:r>
                        <a:rPr lang="el-GR" sz="1400" dirty="0">
                          <a:solidFill>
                            <a:srgbClr val="17365D"/>
                          </a:solidFill>
                          <a:latin typeface="Arial"/>
                          <a:ea typeface="Calibri"/>
                        </a:rPr>
                        <a:t>. Δεν μου αρέσει ο εκφοβισμός, αλλά δεν είναι δική μου δουλειά να επεμβαίνω</a:t>
                      </a:r>
                      <a:r>
                        <a:rPr lang="el-GR" sz="1400" dirty="0" smtClean="0">
                          <a:solidFill>
                            <a:srgbClr val="17365D"/>
                          </a:solidFill>
                          <a:latin typeface="Arial"/>
                          <a:ea typeface="Calibri"/>
                        </a:rPr>
                        <a:t>.</a:t>
                      </a:r>
                    </a:p>
                  </a:txBody>
                  <a:tcPr marL="68580" marR="68580" marT="0" marB="0" anchor="ctr"/>
                </a:tc>
              </a:tr>
            </a:tbl>
          </a:graphicData>
        </a:graphic>
      </p:graphicFrame>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899592" y="0"/>
            <a:ext cx="7772400" cy="1143000"/>
          </a:xfrm>
        </p:spPr>
        <p:txBody>
          <a:bodyPr>
            <a:normAutofit fontScale="90000"/>
          </a:bodyPr>
          <a:lstStyle/>
          <a:p>
            <a:pPr algn="ctr"/>
            <a:r>
              <a:rPr lang="el-GR" sz="3600" dirty="0" smtClean="0"/>
              <a:t/>
            </a:r>
            <a:br>
              <a:rPr lang="el-GR" sz="3600" dirty="0" smtClean="0"/>
            </a:br>
            <a:r>
              <a:rPr lang="el-GR" sz="3600" dirty="0" smtClean="0"/>
              <a:t/>
            </a:r>
            <a:br>
              <a:rPr lang="el-GR" sz="3600" dirty="0" smtClean="0"/>
            </a:br>
            <a:r>
              <a:rPr lang="el-GR" sz="3600" dirty="0" smtClean="0"/>
              <a:t/>
            </a:r>
            <a:br>
              <a:rPr lang="el-GR" sz="3600" dirty="0" smtClean="0"/>
            </a:br>
            <a:r>
              <a:rPr lang="el-GR" sz="3600" dirty="0" smtClean="0"/>
              <a:t/>
            </a:r>
            <a:br>
              <a:rPr lang="el-GR" sz="3600" dirty="0" smtClean="0"/>
            </a:br>
            <a:r>
              <a:rPr lang="el-GR" sz="3600" dirty="0" smtClean="0"/>
              <a:t/>
            </a:r>
            <a:br>
              <a:rPr lang="el-GR" sz="3600" dirty="0" smtClean="0"/>
            </a:br>
            <a:r>
              <a:rPr lang="el-GR" sz="3600" dirty="0" smtClean="0"/>
              <a:t/>
            </a:r>
            <a:br>
              <a:rPr lang="el-GR" sz="3600" dirty="0" smtClean="0"/>
            </a:br>
            <a:r>
              <a:rPr lang="el-GR" sz="3100" dirty="0" smtClean="0"/>
              <a:t>Τι  θα κάνατε ως γονέας στην περίπτωση που το παιδί σας εκφόβιζε άλλα παιδιά;</a:t>
            </a:r>
            <a:endParaRPr lang="en-US" sz="3100" dirty="0"/>
          </a:p>
        </p:txBody>
      </p:sp>
      <p:sp>
        <p:nvSpPr>
          <p:cNvPr id="3" name="2 - Θέση περιεχομένου"/>
          <p:cNvSpPr>
            <a:spLocks noGrp="1"/>
          </p:cNvSpPr>
          <p:nvPr>
            <p:ph sz="quarter" idx="1"/>
          </p:nvPr>
        </p:nvSpPr>
        <p:spPr>
          <a:xfrm>
            <a:off x="1043608" y="4725144"/>
            <a:ext cx="7772400" cy="1944216"/>
          </a:xfrm>
        </p:spPr>
        <p:txBody>
          <a:bodyPr>
            <a:normAutofit/>
          </a:bodyPr>
          <a:lstStyle/>
          <a:p>
            <a:r>
              <a:rPr lang="el-GR" sz="2200" dirty="0" smtClean="0">
                <a:solidFill>
                  <a:schemeClr val="tx1">
                    <a:lumMod val="75000"/>
                    <a:lumOff val="25000"/>
                  </a:schemeClr>
                </a:solidFill>
              </a:rPr>
              <a:t>Αντίθετα, εδώ οι γονείς συχνότερα επιλέγουν να αναζητήσουν λύσεις εντός οικογενείας (Μ.Ο.= .83, Τ.Α= .25) και μετά συνεργασία με το παιδί (Μ.Ο=.80, ΤΑ=.32)</a:t>
            </a:r>
            <a:endParaRPr lang="en-US" sz="2200" dirty="0" smtClean="0">
              <a:solidFill>
                <a:schemeClr val="tx1">
                  <a:lumMod val="75000"/>
                  <a:lumOff val="25000"/>
                </a:schemeClr>
              </a:solidFill>
            </a:endParaRPr>
          </a:p>
          <a:p>
            <a:r>
              <a:rPr lang="el-GR" sz="2200" dirty="0" smtClean="0">
                <a:solidFill>
                  <a:schemeClr val="tx1">
                    <a:lumMod val="75000"/>
                    <a:lumOff val="25000"/>
                  </a:schemeClr>
                </a:solidFill>
              </a:rPr>
              <a:t>Τελευταία επιλογή είναι η αναζήτηση τρόπων σε συνεννόηση με τους «εκτός» (Μ.Ο.=.46, Τ.Α=.33). </a:t>
            </a:r>
          </a:p>
          <a:p>
            <a:endParaRPr lang="el-GR" dirty="0" smtClean="0"/>
          </a:p>
          <a:p>
            <a:endParaRPr lang="en-US" dirty="0"/>
          </a:p>
        </p:txBody>
      </p:sp>
      <p:graphicFrame>
        <p:nvGraphicFramePr>
          <p:cNvPr id="4" name="3 - Πίνακας"/>
          <p:cNvGraphicFramePr>
            <a:graphicFrameLocks noGrp="1"/>
          </p:cNvGraphicFramePr>
          <p:nvPr/>
        </p:nvGraphicFramePr>
        <p:xfrm>
          <a:off x="1115616" y="1196752"/>
          <a:ext cx="7560840" cy="3284197"/>
        </p:xfrm>
        <a:graphic>
          <a:graphicData uri="http://schemas.openxmlformats.org/drawingml/2006/table">
            <a:tbl>
              <a:tblPr firstRow="1" bandRow="1">
                <a:tableStyleId>{5C22544A-7EE6-4342-B048-85BDC9FD1C3A}</a:tableStyleId>
              </a:tblPr>
              <a:tblGrid>
                <a:gridCol w="1656184"/>
                <a:gridCol w="1152128"/>
                <a:gridCol w="1224136"/>
                <a:gridCol w="1008112"/>
                <a:gridCol w="1260140"/>
                <a:gridCol w="1260140"/>
              </a:tblGrid>
              <a:tr h="455898">
                <a:tc gridSpan="6">
                  <a:txBody>
                    <a:bodyPr/>
                    <a:lstStyle/>
                    <a:p>
                      <a:pPr marL="38100" marR="38100" algn="ctr">
                        <a:lnSpc>
                          <a:spcPts val="1600"/>
                        </a:lnSpc>
                        <a:spcAft>
                          <a:spcPts val="0"/>
                        </a:spcAft>
                      </a:pPr>
                      <a:endParaRPr lang="el-GR" sz="1800" b="1" dirty="0" smtClean="0">
                        <a:solidFill>
                          <a:schemeClr val="bg1"/>
                        </a:solidFill>
                        <a:latin typeface="Arial"/>
                        <a:ea typeface="Calibri"/>
                      </a:endParaRPr>
                    </a:p>
                    <a:p>
                      <a:pPr marL="38100" marR="38100" algn="ctr">
                        <a:lnSpc>
                          <a:spcPts val="1600"/>
                        </a:lnSpc>
                        <a:spcAft>
                          <a:spcPts val="0"/>
                        </a:spcAft>
                      </a:pPr>
                      <a:r>
                        <a:rPr lang="el-GR" sz="1800" b="1" dirty="0" smtClean="0">
                          <a:solidFill>
                            <a:schemeClr val="bg1"/>
                          </a:solidFill>
                          <a:latin typeface="Arial"/>
                          <a:ea typeface="Calibri"/>
                        </a:rPr>
                        <a:t>Περιγραφικά </a:t>
                      </a:r>
                      <a:r>
                        <a:rPr lang="el-GR" sz="1800" b="1" dirty="0">
                          <a:solidFill>
                            <a:schemeClr val="bg1"/>
                          </a:solidFill>
                          <a:latin typeface="Arial"/>
                          <a:ea typeface="Calibri"/>
                        </a:rPr>
                        <a:t>Στοιχεία </a:t>
                      </a:r>
                      <a:r>
                        <a:rPr lang="el-GR" sz="1800" b="1" baseline="0" dirty="0" smtClean="0">
                          <a:solidFill>
                            <a:schemeClr val="bg1"/>
                          </a:solidFill>
                          <a:latin typeface="Arial"/>
                          <a:ea typeface="Calibri"/>
                        </a:rPr>
                        <a:t> </a:t>
                      </a:r>
                      <a:r>
                        <a:rPr lang="el-GR" sz="1800" b="1" dirty="0" smtClean="0">
                          <a:solidFill>
                            <a:schemeClr val="bg1"/>
                          </a:solidFill>
                          <a:latin typeface="Arial"/>
                          <a:ea typeface="Calibri"/>
                        </a:rPr>
                        <a:t>των στρατηγικών</a:t>
                      </a:r>
                      <a:r>
                        <a:rPr lang="el-GR" sz="1800" b="1" baseline="0" dirty="0" smtClean="0">
                          <a:solidFill>
                            <a:schemeClr val="bg1"/>
                          </a:solidFill>
                          <a:latin typeface="Arial"/>
                          <a:ea typeface="Calibri"/>
                        </a:rPr>
                        <a:t> </a:t>
                      </a:r>
                      <a:r>
                        <a:rPr lang="el-GR" sz="1800" b="1" dirty="0" smtClean="0">
                          <a:solidFill>
                            <a:schemeClr val="bg1"/>
                          </a:solidFill>
                          <a:latin typeface="Arial"/>
                          <a:ea typeface="Calibri"/>
                        </a:rPr>
                        <a:t>που </a:t>
                      </a:r>
                    </a:p>
                    <a:p>
                      <a:pPr marL="38100" marR="38100" algn="ctr">
                        <a:lnSpc>
                          <a:spcPts val="1600"/>
                        </a:lnSpc>
                        <a:spcAft>
                          <a:spcPts val="0"/>
                        </a:spcAft>
                      </a:pPr>
                      <a:r>
                        <a:rPr lang="el-GR" sz="1800" b="1" dirty="0" smtClean="0">
                          <a:solidFill>
                            <a:schemeClr val="bg1"/>
                          </a:solidFill>
                          <a:latin typeface="Arial"/>
                          <a:ea typeface="Calibri"/>
                        </a:rPr>
                        <a:t>υιοθετούν </a:t>
                      </a:r>
                      <a:r>
                        <a:rPr lang="el-GR" sz="1800" b="1" dirty="0">
                          <a:solidFill>
                            <a:schemeClr val="bg1"/>
                          </a:solidFill>
                          <a:latin typeface="Arial"/>
                          <a:ea typeface="Calibri"/>
                        </a:rPr>
                        <a:t>οι γονείς, όταν τα παιδιά τους εκφοβίζουν άλλα παιδιά  </a:t>
                      </a:r>
                      <a:endParaRPr lang="el-GR" sz="1800" b="1" dirty="0" smtClean="0">
                        <a:solidFill>
                          <a:schemeClr val="bg1"/>
                        </a:solidFill>
                        <a:latin typeface="Arial"/>
                        <a:ea typeface="Calibri"/>
                      </a:endParaRPr>
                    </a:p>
                    <a:p>
                      <a:pPr marL="38100" marR="38100" algn="ctr">
                        <a:lnSpc>
                          <a:spcPts val="1600"/>
                        </a:lnSpc>
                        <a:spcAft>
                          <a:spcPts val="0"/>
                        </a:spcAft>
                      </a:pPr>
                      <a:endParaRPr lang="el-GR" sz="1000" dirty="0">
                        <a:latin typeface="Arial"/>
                        <a:ea typeface="Calibri"/>
                      </a:endParaRPr>
                    </a:p>
                  </a:txBody>
                  <a:tcPr marL="0" marR="0" marT="0" marB="0" anchor="ctr"/>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tr>
              <a:tr h="289227">
                <a:tc>
                  <a:txBody>
                    <a:bodyPr/>
                    <a:lstStyle/>
                    <a:p>
                      <a:pPr algn="ctr">
                        <a:lnSpc>
                          <a:spcPct val="150000"/>
                        </a:lnSpc>
                        <a:spcAft>
                          <a:spcPts val="0"/>
                        </a:spcAft>
                      </a:pPr>
                      <a:endParaRPr lang="el-GR" sz="1200">
                        <a:latin typeface="Arial"/>
                        <a:ea typeface="Calibri"/>
                      </a:endParaRPr>
                    </a:p>
                  </a:txBody>
                  <a:tcPr marL="0" marR="0" marT="0" marB="0" anchor="ctr"/>
                </a:tc>
                <a:tc>
                  <a:txBody>
                    <a:bodyPr/>
                    <a:lstStyle/>
                    <a:p>
                      <a:pPr marL="38100" marR="38100" algn="r">
                        <a:lnSpc>
                          <a:spcPts val="1600"/>
                        </a:lnSpc>
                        <a:spcAft>
                          <a:spcPts val="0"/>
                        </a:spcAft>
                      </a:pPr>
                      <a:r>
                        <a:rPr lang="el-GR" sz="900" dirty="0">
                          <a:solidFill>
                            <a:srgbClr val="000000"/>
                          </a:solidFill>
                          <a:latin typeface="Arial"/>
                          <a:ea typeface="Calibri"/>
                        </a:rPr>
                        <a:t>N</a:t>
                      </a:r>
                      <a:endParaRPr lang="el-GR" sz="1000" dirty="0">
                        <a:latin typeface="Arial"/>
                        <a:ea typeface="Calibri"/>
                      </a:endParaRPr>
                    </a:p>
                  </a:txBody>
                  <a:tcPr marL="0" marR="0" marT="0" marB="0" anchor="b"/>
                </a:tc>
                <a:tc>
                  <a:txBody>
                    <a:bodyPr/>
                    <a:lstStyle/>
                    <a:p>
                      <a:pPr marL="38100" marR="38100" algn="r">
                        <a:lnSpc>
                          <a:spcPts val="1600"/>
                        </a:lnSpc>
                        <a:spcAft>
                          <a:spcPts val="0"/>
                        </a:spcAft>
                      </a:pPr>
                      <a:r>
                        <a:rPr lang="el-GR" sz="1200" dirty="0" err="1">
                          <a:solidFill>
                            <a:srgbClr val="17365D"/>
                          </a:solidFill>
                          <a:latin typeface="Arial"/>
                          <a:ea typeface="Calibri"/>
                        </a:rPr>
                        <a:t>Minimum</a:t>
                      </a:r>
                      <a:endParaRPr lang="el-GR" sz="1000" dirty="0">
                        <a:latin typeface="Arial"/>
                        <a:ea typeface="Calibri"/>
                      </a:endParaRPr>
                    </a:p>
                  </a:txBody>
                  <a:tcPr marL="0" marR="0" marT="0" marB="0" anchor="b"/>
                </a:tc>
                <a:tc>
                  <a:txBody>
                    <a:bodyPr/>
                    <a:lstStyle/>
                    <a:p>
                      <a:pPr marL="38100" marR="38100" algn="r">
                        <a:lnSpc>
                          <a:spcPts val="1600"/>
                        </a:lnSpc>
                        <a:spcAft>
                          <a:spcPts val="0"/>
                        </a:spcAft>
                      </a:pPr>
                      <a:r>
                        <a:rPr lang="el-GR" sz="1200" dirty="0" err="1">
                          <a:solidFill>
                            <a:srgbClr val="17365D"/>
                          </a:solidFill>
                          <a:latin typeface="Arial"/>
                          <a:ea typeface="Calibri"/>
                        </a:rPr>
                        <a:t>Maximum</a:t>
                      </a:r>
                      <a:endParaRPr lang="el-GR" sz="1000" dirty="0">
                        <a:latin typeface="Arial"/>
                        <a:ea typeface="Calibri"/>
                      </a:endParaRPr>
                    </a:p>
                  </a:txBody>
                  <a:tcPr marL="0" marR="0" marT="0" marB="0" anchor="b"/>
                </a:tc>
                <a:tc>
                  <a:txBody>
                    <a:bodyPr/>
                    <a:lstStyle/>
                    <a:p>
                      <a:pPr marL="38100" marR="38100" algn="r">
                        <a:lnSpc>
                          <a:spcPts val="1600"/>
                        </a:lnSpc>
                        <a:spcAft>
                          <a:spcPts val="0"/>
                        </a:spcAft>
                      </a:pPr>
                      <a:r>
                        <a:rPr lang="el-GR" sz="1200" dirty="0" err="1">
                          <a:solidFill>
                            <a:srgbClr val="17365D"/>
                          </a:solidFill>
                          <a:latin typeface="Arial"/>
                          <a:ea typeface="Calibri"/>
                        </a:rPr>
                        <a:t>Mean</a:t>
                      </a:r>
                      <a:endParaRPr lang="el-GR" sz="1000" dirty="0">
                        <a:latin typeface="Arial"/>
                        <a:ea typeface="Calibri"/>
                      </a:endParaRPr>
                    </a:p>
                  </a:txBody>
                  <a:tcPr marL="0" marR="0" marT="0" marB="0" anchor="b"/>
                </a:tc>
                <a:tc>
                  <a:txBody>
                    <a:bodyPr/>
                    <a:lstStyle/>
                    <a:p>
                      <a:pPr marL="38100" marR="38100" algn="r">
                        <a:lnSpc>
                          <a:spcPts val="1600"/>
                        </a:lnSpc>
                        <a:spcAft>
                          <a:spcPts val="0"/>
                        </a:spcAft>
                      </a:pPr>
                      <a:r>
                        <a:rPr lang="el-GR" sz="1200" dirty="0" err="1">
                          <a:solidFill>
                            <a:srgbClr val="17365D"/>
                          </a:solidFill>
                          <a:latin typeface="Arial"/>
                          <a:ea typeface="Calibri"/>
                        </a:rPr>
                        <a:t>Std</a:t>
                      </a:r>
                      <a:r>
                        <a:rPr lang="el-GR" sz="1200" dirty="0">
                          <a:solidFill>
                            <a:srgbClr val="17365D"/>
                          </a:solidFill>
                          <a:latin typeface="Arial"/>
                          <a:ea typeface="Calibri"/>
                        </a:rPr>
                        <a:t>. </a:t>
                      </a:r>
                      <a:r>
                        <a:rPr lang="el-GR" sz="1200" dirty="0" err="1">
                          <a:solidFill>
                            <a:srgbClr val="17365D"/>
                          </a:solidFill>
                          <a:latin typeface="Arial"/>
                          <a:ea typeface="Calibri"/>
                        </a:rPr>
                        <a:t>Deviation</a:t>
                      </a:r>
                      <a:endParaRPr lang="el-GR" sz="1000" dirty="0">
                        <a:latin typeface="Arial"/>
                        <a:ea typeface="Calibri"/>
                      </a:endParaRPr>
                    </a:p>
                  </a:txBody>
                  <a:tcPr marL="0" marR="0" marT="0" marB="0" anchor="b"/>
                </a:tc>
              </a:tr>
              <a:tr h="575424">
                <a:tc>
                  <a:txBody>
                    <a:bodyPr/>
                    <a:lstStyle/>
                    <a:p>
                      <a:pPr marL="38100" marR="38100" algn="l">
                        <a:lnSpc>
                          <a:spcPct val="150000"/>
                        </a:lnSpc>
                        <a:spcAft>
                          <a:spcPts val="0"/>
                        </a:spcAft>
                      </a:pPr>
                      <a:r>
                        <a:rPr lang="el-GR" sz="1200">
                          <a:solidFill>
                            <a:srgbClr val="17365D"/>
                          </a:solidFill>
                          <a:latin typeface="Arial"/>
                          <a:ea typeface="Calibri"/>
                        </a:rPr>
                        <a:t>Επικοινωνία με άλλους</a:t>
                      </a:r>
                      <a:endParaRPr lang="el-GR" sz="1000">
                        <a:latin typeface="Arial"/>
                        <a:ea typeface="Calibri"/>
                      </a:endParaRPr>
                    </a:p>
                  </a:txBody>
                  <a:tcPr marL="0" marR="0" marT="0" marB="0"/>
                </a:tc>
                <a:tc>
                  <a:txBody>
                    <a:bodyPr/>
                    <a:lstStyle/>
                    <a:p>
                      <a:pPr marL="38100" marR="38100" algn="r">
                        <a:lnSpc>
                          <a:spcPct val="150000"/>
                        </a:lnSpc>
                        <a:spcAft>
                          <a:spcPts val="0"/>
                        </a:spcAft>
                      </a:pPr>
                      <a:r>
                        <a:rPr lang="el-GR" sz="1200">
                          <a:solidFill>
                            <a:srgbClr val="17365D"/>
                          </a:solidFill>
                          <a:latin typeface="Arial"/>
                          <a:ea typeface="Calibri"/>
                        </a:rPr>
                        <a:t>1103</a:t>
                      </a:r>
                      <a:endParaRPr lang="el-GR" sz="1000">
                        <a:latin typeface="Arial"/>
                        <a:ea typeface="Calibri"/>
                      </a:endParaRPr>
                    </a:p>
                  </a:txBody>
                  <a:tcPr marL="0" marR="0" marT="0" marB="0"/>
                </a:tc>
                <a:tc>
                  <a:txBody>
                    <a:bodyPr/>
                    <a:lstStyle/>
                    <a:p>
                      <a:pPr marL="38100" marR="38100" algn="r">
                        <a:lnSpc>
                          <a:spcPct val="150000"/>
                        </a:lnSpc>
                        <a:spcAft>
                          <a:spcPts val="0"/>
                        </a:spcAft>
                      </a:pPr>
                      <a:r>
                        <a:rPr lang="el-GR" sz="1200">
                          <a:solidFill>
                            <a:srgbClr val="17365D"/>
                          </a:solidFill>
                          <a:latin typeface="Arial"/>
                          <a:ea typeface="Calibri"/>
                        </a:rPr>
                        <a:t>,00</a:t>
                      </a:r>
                      <a:endParaRPr lang="el-GR" sz="1000">
                        <a:latin typeface="Arial"/>
                        <a:ea typeface="Calibri"/>
                      </a:endParaRPr>
                    </a:p>
                  </a:txBody>
                  <a:tcPr marL="0" marR="0" marT="0" marB="0"/>
                </a:tc>
                <a:tc>
                  <a:txBody>
                    <a:bodyPr/>
                    <a:lstStyle/>
                    <a:p>
                      <a:pPr marL="38100" marR="38100" algn="r">
                        <a:lnSpc>
                          <a:spcPct val="150000"/>
                        </a:lnSpc>
                        <a:spcAft>
                          <a:spcPts val="0"/>
                        </a:spcAft>
                      </a:pPr>
                      <a:r>
                        <a:rPr lang="el-GR" sz="1200">
                          <a:solidFill>
                            <a:srgbClr val="17365D"/>
                          </a:solidFill>
                          <a:latin typeface="Arial"/>
                          <a:ea typeface="Calibri"/>
                        </a:rPr>
                        <a:t>1,00</a:t>
                      </a:r>
                      <a:endParaRPr lang="el-GR" sz="1000">
                        <a:latin typeface="Arial"/>
                        <a:ea typeface="Calibri"/>
                      </a:endParaRPr>
                    </a:p>
                  </a:txBody>
                  <a:tcPr marL="0" marR="0" marT="0" marB="0"/>
                </a:tc>
                <a:tc>
                  <a:txBody>
                    <a:bodyPr/>
                    <a:lstStyle/>
                    <a:p>
                      <a:pPr marL="38100" marR="38100" algn="r">
                        <a:lnSpc>
                          <a:spcPct val="150000"/>
                        </a:lnSpc>
                        <a:spcAft>
                          <a:spcPts val="0"/>
                        </a:spcAft>
                      </a:pPr>
                      <a:r>
                        <a:rPr lang="el-GR" sz="1200">
                          <a:solidFill>
                            <a:srgbClr val="17365D"/>
                          </a:solidFill>
                          <a:latin typeface="Arial"/>
                          <a:ea typeface="Calibri"/>
                        </a:rPr>
                        <a:t>,4569</a:t>
                      </a:r>
                      <a:endParaRPr lang="el-GR" sz="1000">
                        <a:latin typeface="Arial"/>
                        <a:ea typeface="Calibri"/>
                      </a:endParaRPr>
                    </a:p>
                  </a:txBody>
                  <a:tcPr marL="0" marR="0" marT="0" marB="0"/>
                </a:tc>
                <a:tc>
                  <a:txBody>
                    <a:bodyPr/>
                    <a:lstStyle/>
                    <a:p>
                      <a:pPr marL="38100" marR="38100" algn="r">
                        <a:lnSpc>
                          <a:spcPct val="150000"/>
                        </a:lnSpc>
                        <a:spcAft>
                          <a:spcPts val="0"/>
                        </a:spcAft>
                      </a:pPr>
                      <a:r>
                        <a:rPr lang="el-GR" sz="1200">
                          <a:solidFill>
                            <a:srgbClr val="17365D"/>
                          </a:solidFill>
                          <a:latin typeface="Arial"/>
                          <a:ea typeface="Calibri"/>
                        </a:rPr>
                        <a:t>,33293</a:t>
                      </a:r>
                      <a:endParaRPr lang="el-GR" sz="1000">
                        <a:latin typeface="Arial"/>
                        <a:ea typeface="Calibri"/>
                      </a:endParaRPr>
                    </a:p>
                  </a:txBody>
                  <a:tcPr marL="0" marR="0" marT="0" marB="0"/>
                </a:tc>
              </a:tr>
              <a:tr h="575424">
                <a:tc>
                  <a:txBody>
                    <a:bodyPr/>
                    <a:lstStyle/>
                    <a:p>
                      <a:pPr marL="38100" marR="38100" algn="l">
                        <a:lnSpc>
                          <a:spcPct val="150000"/>
                        </a:lnSpc>
                        <a:spcAft>
                          <a:spcPts val="0"/>
                        </a:spcAft>
                      </a:pPr>
                      <a:r>
                        <a:rPr lang="el-GR" sz="1200">
                          <a:solidFill>
                            <a:srgbClr val="17365D"/>
                          </a:solidFill>
                          <a:latin typeface="Arial"/>
                          <a:ea typeface="Calibri"/>
                        </a:rPr>
                        <a:t>Παρέμβαση στο παιδί</a:t>
                      </a:r>
                      <a:endParaRPr lang="el-GR" sz="1000">
                        <a:latin typeface="Arial"/>
                        <a:ea typeface="Calibri"/>
                      </a:endParaRPr>
                    </a:p>
                  </a:txBody>
                  <a:tcPr marL="0" marR="0" marT="0" marB="0"/>
                </a:tc>
                <a:tc>
                  <a:txBody>
                    <a:bodyPr/>
                    <a:lstStyle/>
                    <a:p>
                      <a:pPr marL="38100" marR="38100" algn="r">
                        <a:lnSpc>
                          <a:spcPct val="150000"/>
                        </a:lnSpc>
                        <a:spcAft>
                          <a:spcPts val="0"/>
                        </a:spcAft>
                      </a:pPr>
                      <a:r>
                        <a:rPr lang="el-GR" sz="1200">
                          <a:solidFill>
                            <a:srgbClr val="17365D"/>
                          </a:solidFill>
                          <a:latin typeface="Arial"/>
                          <a:ea typeface="Calibri"/>
                        </a:rPr>
                        <a:t>1104</a:t>
                      </a:r>
                      <a:endParaRPr lang="el-GR" sz="1000">
                        <a:latin typeface="Arial"/>
                        <a:ea typeface="Calibri"/>
                      </a:endParaRPr>
                    </a:p>
                  </a:txBody>
                  <a:tcPr marL="0" marR="0" marT="0" marB="0"/>
                </a:tc>
                <a:tc>
                  <a:txBody>
                    <a:bodyPr/>
                    <a:lstStyle/>
                    <a:p>
                      <a:pPr marL="38100" marR="38100" algn="r">
                        <a:lnSpc>
                          <a:spcPct val="150000"/>
                        </a:lnSpc>
                        <a:spcAft>
                          <a:spcPts val="0"/>
                        </a:spcAft>
                      </a:pPr>
                      <a:r>
                        <a:rPr lang="el-GR" sz="1200">
                          <a:solidFill>
                            <a:srgbClr val="17365D"/>
                          </a:solidFill>
                          <a:latin typeface="Arial"/>
                          <a:ea typeface="Calibri"/>
                        </a:rPr>
                        <a:t>,00</a:t>
                      </a:r>
                      <a:endParaRPr lang="el-GR" sz="1000">
                        <a:latin typeface="Arial"/>
                        <a:ea typeface="Calibri"/>
                      </a:endParaRPr>
                    </a:p>
                  </a:txBody>
                  <a:tcPr marL="0" marR="0" marT="0" marB="0"/>
                </a:tc>
                <a:tc>
                  <a:txBody>
                    <a:bodyPr/>
                    <a:lstStyle/>
                    <a:p>
                      <a:pPr marL="38100" marR="38100" algn="r">
                        <a:lnSpc>
                          <a:spcPct val="150000"/>
                        </a:lnSpc>
                        <a:spcAft>
                          <a:spcPts val="0"/>
                        </a:spcAft>
                      </a:pPr>
                      <a:r>
                        <a:rPr lang="el-GR" sz="1200">
                          <a:solidFill>
                            <a:srgbClr val="17365D"/>
                          </a:solidFill>
                          <a:latin typeface="Arial"/>
                          <a:ea typeface="Calibri"/>
                        </a:rPr>
                        <a:t>1,00</a:t>
                      </a:r>
                      <a:endParaRPr lang="el-GR" sz="1000">
                        <a:latin typeface="Arial"/>
                        <a:ea typeface="Calibri"/>
                      </a:endParaRPr>
                    </a:p>
                  </a:txBody>
                  <a:tcPr marL="0" marR="0" marT="0" marB="0"/>
                </a:tc>
                <a:tc>
                  <a:txBody>
                    <a:bodyPr/>
                    <a:lstStyle/>
                    <a:p>
                      <a:pPr marL="38100" marR="38100" algn="r">
                        <a:lnSpc>
                          <a:spcPct val="150000"/>
                        </a:lnSpc>
                        <a:spcAft>
                          <a:spcPts val="0"/>
                        </a:spcAft>
                      </a:pPr>
                      <a:r>
                        <a:rPr lang="el-GR" sz="1200">
                          <a:solidFill>
                            <a:srgbClr val="17365D"/>
                          </a:solidFill>
                          <a:latin typeface="Arial"/>
                          <a:ea typeface="Calibri"/>
                        </a:rPr>
                        <a:t>,7953</a:t>
                      </a:r>
                      <a:endParaRPr lang="el-GR" sz="1000">
                        <a:latin typeface="Arial"/>
                        <a:ea typeface="Calibri"/>
                      </a:endParaRPr>
                    </a:p>
                  </a:txBody>
                  <a:tcPr marL="0" marR="0" marT="0" marB="0"/>
                </a:tc>
                <a:tc>
                  <a:txBody>
                    <a:bodyPr/>
                    <a:lstStyle/>
                    <a:p>
                      <a:pPr marL="38100" marR="38100" algn="r">
                        <a:lnSpc>
                          <a:spcPct val="150000"/>
                        </a:lnSpc>
                        <a:spcAft>
                          <a:spcPts val="0"/>
                        </a:spcAft>
                      </a:pPr>
                      <a:r>
                        <a:rPr lang="el-GR" sz="1200" dirty="0">
                          <a:solidFill>
                            <a:srgbClr val="17365D"/>
                          </a:solidFill>
                          <a:latin typeface="Arial"/>
                          <a:ea typeface="Calibri"/>
                        </a:rPr>
                        <a:t>,31398</a:t>
                      </a:r>
                      <a:endParaRPr lang="el-GR" sz="1000" dirty="0">
                        <a:latin typeface="Arial"/>
                        <a:ea typeface="Calibri"/>
                      </a:endParaRPr>
                    </a:p>
                  </a:txBody>
                  <a:tcPr marL="0" marR="0" marT="0" marB="0"/>
                </a:tc>
              </a:tr>
              <a:tr h="575424">
                <a:tc>
                  <a:txBody>
                    <a:bodyPr/>
                    <a:lstStyle/>
                    <a:p>
                      <a:pPr marL="38100" marR="38100" algn="l">
                        <a:lnSpc>
                          <a:spcPct val="150000"/>
                        </a:lnSpc>
                        <a:spcAft>
                          <a:spcPts val="0"/>
                        </a:spcAft>
                      </a:pPr>
                      <a:r>
                        <a:rPr lang="el-GR" sz="1200">
                          <a:solidFill>
                            <a:srgbClr val="17365D"/>
                          </a:solidFill>
                          <a:latin typeface="Arial"/>
                          <a:ea typeface="Calibri"/>
                        </a:rPr>
                        <a:t>Παρέμβαση στην οικογένεια</a:t>
                      </a:r>
                      <a:endParaRPr lang="el-GR" sz="1000">
                        <a:latin typeface="Arial"/>
                        <a:ea typeface="Calibri"/>
                      </a:endParaRPr>
                    </a:p>
                  </a:txBody>
                  <a:tcPr marL="0" marR="0" marT="0" marB="0"/>
                </a:tc>
                <a:tc>
                  <a:txBody>
                    <a:bodyPr/>
                    <a:lstStyle/>
                    <a:p>
                      <a:pPr marL="38100" marR="38100" algn="r">
                        <a:lnSpc>
                          <a:spcPct val="150000"/>
                        </a:lnSpc>
                        <a:spcAft>
                          <a:spcPts val="0"/>
                        </a:spcAft>
                      </a:pPr>
                      <a:r>
                        <a:rPr lang="el-GR" sz="1200">
                          <a:solidFill>
                            <a:srgbClr val="17365D"/>
                          </a:solidFill>
                          <a:latin typeface="Arial"/>
                          <a:ea typeface="Calibri"/>
                        </a:rPr>
                        <a:t>1103</a:t>
                      </a:r>
                      <a:endParaRPr lang="el-GR" sz="1000">
                        <a:latin typeface="Arial"/>
                        <a:ea typeface="Calibri"/>
                      </a:endParaRPr>
                    </a:p>
                  </a:txBody>
                  <a:tcPr marL="0" marR="0" marT="0" marB="0"/>
                </a:tc>
                <a:tc>
                  <a:txBody>
                    <a:bodyPr/>
                    <a:lstStyle/>
                    <a:p>
                      <a:pPr marL="38100" marR="38100" algn="r">
                        <a:lnSpc>
                          <a:spcPct val="150000"/>
                        </a:lnSpc>
                        <a:spcAft>
                          <a:spcPts val="0"/>
                        </a:spcAft>
                      </a:pPr>
                      <a:r>
                        <a:rPr lang="el-GR" sz="1200" dirty="0">
                          <a:solidFill>
                            <a:srgbClr val="17365D"/>
                          </a:solidFill>
                          <a:latin typeface="Arial"/>
                          <a:ea typeface="Calibri"/>
                        </a:rPr>
                        <a:t>,00</a:t>
                      </a:r>
                      <a:endParaRPr lang="el-GR" sz="1000" dirty="0">
                        <a:latin typeface="Arial"/>
                        <a:ea typeface="Calibri"/>
                      </a:endParaRPr>
                    </a:p>
                  </a:txBody>
                  <a:tcPr marL="0" marR="0" marT="0" marB="0"/>
                </a:tc>
                <a:tc>
                  <a:txBody>
                    <a:bodyPr/>
                    <a:lstStyle/>
                    <a:p>
                      <a:pPr marL="38100" marR="38100" algn="r">
                        <a:lnSpc>
                          <a:spcPct val="150000"/>
                        </a:lnSpc>
                        <a:spcAft>
                          <a:spcPts val="0"/>
                        </a:spcAft>
                      </a:pPr>
                      <a:r>
                        <a:rPr lang="el-GR" sz="1200">
                          <a:solidFill>
                            <a:srgbClr val="17365D"/>
                          </a:solidFill>
                          <a:latin typeface="Arial"/>
                          <a:ea typeface="Calibri"/>
                        </a:rPr>
                        <a:t>1,00</a:t>
                      </a:r>
                      <a:endParaRPr lang="el-GR" sz="1000">
                        <a:latin typeface="Arial"/>
                        <a:ea typeface="Calibri"/>
                      </a:endParaRPr>
                    </a:p>
                  </a:txBody>
                  <a:tcPr marL="0" marR="0" marT="0" marB="0"/>
                </a:tc>
                <a:tc>
                  <a:txBody>
                    <a:bodyPr/>
                    <a:lstStyle/>
                    <a:p>
                      <a:pPr marL="38100" marR="38100" algn="r">
                        <a:lnSpc>
                          <a:spcPct val="150000"/>
                        </a:lnSpc>
                        <a:spcAft>
                          <a:spcPts val="0"/>
                        </a:spcAft>
                      </a:pPr>
                      <a:r>
                        <a:rPr lang="el-GR" sz="1200">
                          <a:solidFill>
                            <a:srgbClr val="17365D"/>
                          </a:solidFill>
                          <a:latin typeface="Arial"/>
                          <a:ea typeface="Calibri"/>
                        </a:rPr>
                        <a:t>,8264</a:t>
                      </a:r>
                      <a:endParaRPr lang="el-GR" sz="1000">
                        <a:latin typeface="Arial"/>
                        <a:ea typeface="Calibri"/>
                      </a:endParaRPr>
                    </a:p>
                  </a:txBody>
                  <a:tcPr marL="0" marR="0" marT="0" marB="0"/>
                </a:tc>
                <a:tc>
                  <a:txBody>
                    <a:bodyPr/>
                    <a:lstStyle/>
                    <a:p>
                      <a:pPr marL="38100" marR="38100" algn="r">
                        <a:lnSpc>
                          <a:spcPct val="150000"/>
                        </a:lnSpc>
                        <a:spcAft>
                          <a:spcPts val="0"/>
                        </a:spcAft>
                      </a:pPr>
                      <a:r>
                        <a:rPr lang="el-GR" sz="1200" dirty="0">
                          <a:solidFill>
                            <a:srgbClr val="17365D"/>
                          </a:solidFill>
                          <a:latin typeface="Arial"/>
                          <a:ea typeface="Calibri"/>
                        </a:rPr>
                        <a:t>,24566</a:t>
                      </a:r>
                      <a:endParaRPr lang="el-GR" sz="1000" dirty="0">
                        <a:latin typeface="Arial"/>
                        <a:ea typeface="Calibri"/>
                      </a:endParaRPr>
                    </a:p>
                  </a:txBody>
                  <a:tcPr marL="0" marR="0" marT="0" marB="0"/>
                </a:tc>
              </a:tr>
              <a:tr h="455898">
                <a:tc>
                  <a:txBody>
                    <a:bodyPr/>
                    <a:lstStyle/>
                    <a:p>
                      <a:pPr marL="38100" marR="38100" algn="l">
                        <a:lnSpc>
                          <a:spcPct val="150000"/>
                        </a:lnSpc>
                        <a:spcAft>
                          <a:spcPts val="0"/>
                        </a:spcAft>
                      </a:pPr>
                      <a:r>
                        <a:rPr lang="el-GR" sz="1200">
                          <a:solidFill>
                            <a:srgbClr val="17365D"/>
                          </a:solidFill>
                          <a:latin typeface="Arial"/>
                          <a:ea typeface="Calibri"/>
                        </a:rPr>
                        <a:t>Valid N (listwise)</a:t>
                      </a:r>
                      <a:endParaRPr lang="el-GR" sz="1000">
                        <a:latin typeface="Arial"/>
                        <a:ea typeface="Calibri"/>
                      </a:endParaRPr>
                    </a:p>
                  </a:txBody>
                  <a:tcPr marL="0" marR="0" marT="0" marB="0"/>
                </a:tc>
                <a:tc>
                  <a:txBody>
                    <a:bodyPr/>
                    <a:lstStyle/>
                    <a:p>
                      <a:pPr marL="38100" marR="38100" algn="r">
                        <a:lnSpc>
                          <a:spcPct val="150000"/>
                        </a:lnSpc>
                        <a:spcAft>
                          <a:spcPts val="0"/>
                        </a:spcAft>
                      </a:pPr>
                      <a:r>
                        <a:rPr lang="el-GR" sz="1200">
                          <a:solidFill>
                            <a:srgbClr val="17365D"/>
                          </a:solidFill>
                          <a:latin typeface="Arial"/>
                          <a:ea typeface="Calibri"/>
                        </a:rPr>
                        <a:t>1103</a:t>
                      </a:r>
                      <a:endParaRPr lang="el-GR" sz="1000">
                        <a:latin typeface="Arial"/>
                        <a:ea typeface="Calibri"/>
                      </a:endParaRPr>
                    </a:p>
                  </a:txBody>
                  <a:tcPr marL="0" marR="0" marT="0" marB="0"/>
                </a:tc>
                <a:tc>
                  <a:txBody>
                    <a:bodyPr/>
                    <a:lstStyle/>
                    <a:p>
                      <a:pPr algn="ctr">
                        <a:lnSpc>
                          <a:spcPct val="150000"/>
                        </a:lnSpc>
                        <a:spcAft>
                          <a:spcPts val="0"/>
                        </a:spcAft>
                      </a:pPr>
                      <a:endParaRPr lang="el-GR" sz="1200" dirty="0">
                        <a:solidFill>
                          <a:srgbClr val="17365D"/>
                        </a:solidFill>
                        <a:latin typeface="Arial"/>
                        <a:ea typeface="Calibri"/>
                      </a:endParaRPr>
                    </a:p>
                  </a:txBody>
                  <a:tcPr marL="0" marR="0" marT="0" marB="0" anchor="ctr"/>
                </a:tc>
                <a:tc>
                  <a:txBody>
                    <a:bodyPr/>
                    <a:lstStyle/>
                    <a:p>
                      <a:pPr algn="ctr">
                        <a:lnSpc>
                          <a:spcPct val="150000"/>
                        </a:lnSpc>
                        <a:spcAft>
                          <a:spcPts val="0"/>
                        </a:spcAft>
                      </a:pPr>
                      <a:endParaRPr lang="el-GR" sz="1200">
                        <a:solidFill>
                          <a:srgbClr val="17365D"/>
                        </a:solidFill>
                        <a:latin typeface="Arial"/>
                        <a:ea typeface="Calibri"/>
                      </a:endParaRPr>
                    </a:p>
                  </a:txBody>
                  <a:tcPr marL="0" marR="0" marT="0" marB="0" anchor="ctr"/>
                </a:tc>
                <a:tc>
                  <a:txBody>
                    <a:bodyPr/>
                    <a:lstStyle/>
                    <a:p>
                      <a:pPr algn="ctr">
                        <a:lnSpc>
                          <a:spcPct val="150000"/>
                        </a:lnSpc>
                        <a:spcAft>
                          <a:spcPts val="0"/>
                        </a:spcAft>
                      </a:pPr>
                      <a:endParaRPr lang="el-GR" sz="1200">
                        <a:solidFill>
                          <a:srgbClr val="17365D"/>
                        </a:solidFill>
                        <a:latin typeface="Arial"/>
                        <a:ea typeface="Calibri"/>
                      </a:endParaRPr>
                    </a:p>
                  </a:txBody>
                  <a:tcPr marL="0" marR="0" marT="0" marB="0" anchor="ctr"/>
                </a:tc>
                <a:tc>
                  <a:txBody>
                    <a:bodyPr/>
                    <a:lstStyle/>
                    <a:p>
                      <a:pPr algn="ctr">
                        <a:lnSpc>
                          <a:spcPct val="150000"/>
                        </a:lnSpc>
                        <a:spcAft>
                          <a:spcPts val="0"/>
                        </a:spcAft>
                      </a:pPr>
                      <a:endParaRPr lang="el-GR" sz="1200" dirty="0">
                        <a:solidFill>
                          <a:srgbClr val="17365D"/>
                        </a:solidFill>
                        <a:latin typeface="Arial"/>
                        <a:ea typeface="Calibri"/>
                      </a:endParaRPr>
                    </a:p>
                  </a:txBody>
                  <a:tcPr marL="0" marR="0" marT="0" marB="0" anchor="ctr"/>
                </a:tc>
              </a:tr>
            </a:tbl>
          </a:graphicData>
        </a:graphic>
      </p:graphicFrame>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pPr algn="ctr"/>
            <a:r>
              <a:rPr lang="el-GR" sz="2800" dirty="0" smtClean="0"/>
              <a:t>Σχέση πρακτικών ανατροφής με στρατηγικές αντιμετώπισης</a:t>
            </a:r>
            <a:r>
              <a:rPr lang="en-US" sz="2800" dirty="0" smtClean="0"/>
              <a:t> </a:t>
            </a:r>
            <a:r>
              <a:rPr lang="el-GR" sz="2800" dirty="0" smtClean="0"/>
              <a:t>(</a:t>
            </a:r>
            <a:r>
              <a:rPr lang="en-US" sz="2800" dirty="0" err="1" smtClean="0"/>
              <a:t>pearson</a:t>
            </a:r>
            <a:r>
              <a:rPr lang="en-US" sz="2800" dirty="0" smtClean="0"/>
              <a:t> correlations, p&lt;.05)</a:t>
            </a:r>
            <a:endParaRPr lang="en-US" sz="2800" dirty="0"/>
          </a:p>
        </p:txBody>
      </p:sp>
      <p:sp>
        <p:nvSpPr>
          <p:cNvPr id="3" name="2 - Θέση περιεχομένου"/>
          <p:cNvSpPr>
            <a:spLocks noGrp="1"/>
          </p:cNvSpPr>
          <p:nvPr>
            <p:ph sz="quarter" idx="1"/>
          </p:nvPr>
        </p:nvSpPr>
        <p:spPr>
          <a:xfrm>
            <a:off x="899592" y="1772816"/>
            <a:ext cx="7772400" cy="4572000"/>
          </a:xfrm>
        </p:spPr>
        <p:txBody>
          <a:bodyPr>
            <a:normAutofit/>
          </a:bodyPr>
          <a:lstStyle/>
          <a:p>
            <a:r>
              <a:rPr lang="el-GR" dirty="0" smtClean="0">
                <a:solidFill>
                  <a:schemeClr val="tx1">
                    <a:lumMod val="75000"/>
                    <a:lumOff val="25000"/>
                  </a:schemeClr>
                </a:solidFill>
              </a:rPr>
              <a:t>Οι γονείς που χρησιμοποιούν συχνότερα </a:t>
            </a:r>
            <a:r>
              <a:rPr lang="el-GR" dirty="0" smtClean="0">
                <a:solidFill>
                  <a:schemeClr val="tx1">
                    <a:lumMod val="75000"/>
                    <a:lumOff val="25000"/>
                  </a:schemeClr>
                </a:solidFill>
              </a:rPr>
              <a:t>την «</a:t>
            </a:r>
            <a:r>
              <a:rPr lang="el-GR" dirty="0" smtClean="0">
                <a:solidFill>
                  <a:srgbClr val="FF0000"/>
                </a:solidFill>
              </a:rPr>
              <a:t>δημοκρατική</a:t>
            </a:r>
            <a:r>
              <a:rPr lang="el-GR" dirty="0" smtClean="0">
                <a:solidFill>
                  <a:schemeClr val="tx1">
                    <a:lumMod val="75000"/>
                    <a:lumOff val="25000"/>
                  </a:schemeClr>
                </a:solidFill>
              </a:rPr>
              <a:t>» </a:t>
            </a:r>
            <a:r>
              <a:rPr lang="el-GR" dirty="0" smtClean="0">
                <a:solidFill>
                  <a:schemeClr val="tx1">
                    <a:lumMod val="75000"/>
                    <a:lumOff val="25000"/>
                  </a:schemeClr>
                </a:solidFill>
              </a:rPr>
              <a:t>πρακτική ανατροφής προτείνουν ως στρατηγική την </a:t>
            </a:r>
            <a:r>
              <a:rPr lang="el-GR" dirty="0" smtClean="0">
                <a:solidFill>
                  <a:srgbClr val="C00000"/>
                </a:solidFill>
              </a:rPr>
              <a:t>αναζήτηση βοήθειας/διαμεσολάβηση </a:t>
            </a:r>
            <a:r>
              <a:rPr lang="el-GR" dirty="0" smtClean="0">
                <a:solidFill>
                  <a:schemeClr val="tx1">
                    <a:lumMod val="75000"/>
                    <a:lumOff val="25000"/>
                  </a:schemeClr>
                </a:solidFill>
              </a:rPr>
              <a:t>στις περιπτώσεις παιδιών που εκφοβίζονται (θυμάτων). </a:t>
            </a:r>
            <a:endParaRPr lang="en-US" dirty="0" smtClean="0">
              <a:solidFill>
                <a:schemeClr val="tx1">
                  <a:lumMod val="75000"/>
                  <a:lumOff val="25000"/>
                </a:schemeClr>
              </a:solidFill>
            </a:endParaRPr>
          </a:p>
          <a:p>
            <a:r>
              <a:rPr lang="el-GR" dirty="0" smtClean="0">
                <a:solidFill>
                  <a:schemeClr val="tx1">
                    <a:lumMod val="75000"/>
                    <a:lumOff val="25000"/>
                  </a:schemeClr>
                </a:solidFill>
              </a:rPr>
              <a:t>Οι γονείς που χρησιμοποιούν συχνότερα την «επιτρεπτική» πρακτική ανατροφής προτείνουν ως στρατηγική την </a:t>
            </a:r>
            <a:r>
              <a:rPr lang="el-GR" dirty="0" smtClean="0">
                <a:solidFill>
                  <a:srgbClr val="C00000"/>
                </a:solidFill>
              </a:rPr>
              <a:t>επιθετική αντιμετώπιση </a:t>
            </a:r>
            <a:r>
              <a:rPr lang="el-GR" dirty="0" smtClean="0">
                <a:solidFill>
                  <a:schemeClr val="tx1">
                    <a:lumMod val="75000"/>
                    <a:lumOff val="25000"/>
                  </a:schemeClr>
                </a:solidFill>
              </a:rPr>
              <a:t>ή την </a:t>
            </a:r>
            <a:r>
              <a:rPr lang="el-GR" dirty="0" smtClean="0">
                <a:solidFill>
                  <a:srgbClr val="C00000"/>
                </a:solidFill>
              </a:rPr>
              <a:t>αποφυγή,</a:t>
            </a:r>
            <a:r>
              <a:rPr lang="el-GR" dirty="0" smtClean="0"/>
              <a:t> </a:t>
            </a:r>
            <a:r>
              <a:rPr lang="el-GR" dirty="0" smtClean="0">
                <a:solidFill>
                  <a:schemeClr val="tx1">
                    <a:lumMod val="75000"/>
                    <a:lumOff val="25000"/>
                  </a:schemeClr>
                </a:solidFill>
              </a:rPr>
              <a:t>στις περιπτώσεις παιδιών που εκφοβίζονται (θυμάτων).</a:t>
            </a:r>
            <a:endParaRPr lang="en-US" dirty="0" smtClean="0">
              <a:solidFill>
                <a:schemeClr val="tx1">
                  <a:lumMod val="75000"/>
                  <a:lumOff val="25000"/>
                </a:schemeClr>
              </a:solidFill>
            </a:endParaRPr>
          </a:p>
        </p:txBody>
      </p:sp>
      <p:cxnSp>
        <p:nvCxnSpPr>
          <p:cNvPr id="5" name="4 - Ευθεία γραμμή σύνδεσης"/>
          <p:cNvCxnSpPr/>
          <p:nvPr/>
        </p:nvCxnSpPr>
        <p:spPr>
          <a:xfrm>
            <a:off x="0" y="1556792"/>
            <a:ext cx="9144000" cy="0"/>
          </a:xfrm>
          <a:prstGeom prst="line">
            <a:avLst/>
          </a:prstGeom>
          <a:ln w="28575" cmpd="sng">
            <a:solidFill>
              <a:schemeClr val="accent1"/>
            </a:solidFill>
          </a:ln>
          <a:scene3d>
            <a:camera prst="orthographicFront"/>
            <a:lightRig rig="sunset" dir="t"/>
          </a:scene3d>
          <a:sp3d prstMaterial="metal"/>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pPr algn="ctr"/>
            <a:r>
              <a:rPr lang="el-GR" sz="2800" dirty="0" smtClean="0"/>
              <a:t>Σχέση πρακτικών ανατροφής με στρατηγικές αντιμετώπισης</a:t>
            </a:r>
            <a:r>
              <a:rPr lang="en-US" sz="2800" dirty="0" smtClean="0"/>
              <a:t> </a:t>
            </a:r>
            <a:r>
              <a:rPr lang="el-GR" sz="2800" dirty="0" smtClean="0"/>
              <a:t>(</a:t>
            </a:r>
            <a:r>
              <a:rPr lang="en-US" sz="2800" dirty="0" err="1" smtClean="0"/>
              <a:t>pearson</a:t>
            </a:r>
            <a:r>
              <a:rPr lang="en-US" sz="2800" dirty="0" smtClean="0"/>
              <a:t> correlations, p&lt;.05)</a:t>
            </a:r>
            <a:endParaRPr lang="en-US" sz="2800" dirty="0"/>
          </a:p>
        </p:txBody>
      </p:sp>
      <p:sp>
        <p:nvSpPr>
          <p:cNvPr id="3" name="2 - Θέση περιεχομένου"/>
          <p:cNvSpPr>
            <a:spLocks noGrp="1"/>
          </p:cNvSpPr>
          <p:nvPr>
            <p:ph sz="quarter" idx="1"/>
          </p:nvPr>
        </p:nvSpPr>
        <p:spPr>
          <a:xfrm>
            <a:off x="899592" y="1772816"/>
            <a:ext cx="7772400" cy="4572000"/>
          </a:xfrm>
        </p:spPr>
        <p:txBody>
          <a:bodyPr>
            <a:normAutofit/>
          </a:bodyPr>
          <a:lstStyle/>
          <a:p>
            <a:r>
              <a:rPr lang="el-GR" dirty="0" smtClean="0">
                <a:solidFill>
                  <a:schemeClr val="tx1">
                    <a:lumMod val="75000"/>
                    <a:lumOff val="25000"/>
                  </a:schemeClr>
                </a:solidFill>
              </a:rPr>
              <a:t>Οι γονείς που επιλέγουν συχνότερα την «δημοκρατική" πρακτική ανατροφής, επιλέγουν ως στρατηγική - στις περιπτώσεις που το παιδί τους είναι δράστης - </a:t>
            </a:r>
            <a:r>
              <a:rPr lang="el-GR" dirty="0" smtClean="0">
                <a:solidFill>
                  <a:srgbClr val="C00000"/>
                </a:solidFill>
              </a:rPr>
              <a:t>την παρέμβαση στο ίδιο το παιδί ή στην οικογένεια</a:t>
            </a:r>
            <a:r>
              <a:rPr lang="el-GR" dirty="0" smtClean="0">
                <a:solidFill>
                  <a:schemeClr val="tx1">
                    <a:lumMod val="75000"/>
                    <a:lumOff val="25000"/>
                  </a:schemeClr>
                </a:solidFill>
              </a:rPr>
              <a:t>.</a:t>
            </a:r>
            <a:endParaRPr lang="en-US" dirty="0" smtClean="0">
              <a:solidFill>
                <a:schemeClr val="tx1">
                  <a:lumMod val="75000"/>
                  <a:lumOff val="25000"/>
                </a:schemeClr>
              </a:solidFill>
            </a:endParaRPr>
          </a:p>
          <a:p>
            <a:r>
              <a:rPr lang="el-GR" dirty="0" smtClean="0">
                <a:solidFill>
                  <a:schemeClr val="tx1">
                    <a:lumMod val="75000"/>
                    <a:lumOff val="25000"/>
                  </a:schemeClr>
                </a:solidFill>
              </a:rPr>
              <a:t>Αντίθετα, όσοι δηλώνουν περισσότερο την "αυταρχική" πρακτική ανατροφής, επιλέγουν λιγότερο ως στρατηγική - στις περιπτώσεις που το παιδί τους είναι δράστης - την παρέμβαση στην οικογένεια.</a:t>
            </a:r>
            <a:endParaRPr lang="en-US" dirty="0" smtClean="0">
              <a:solidFill>
                <a:schemeClr val="tx1">
                  <a:lumMod val="75000"/>
                  <a:lumOff val="25000"/>
                </a:schemeClr>
              </a:solidFill>
            </a:endParaRPr>
          </a:p>
          <a:p>
            <a:endParaRPr lang="en-US" dirty="0"/>
          </a:p>
        </p:txBody>
      </p:sp>
      <p:cxnSp>
        <p:nvCxnSpPr>
          <p:cNvPr id="4" name="3 - Ευθεία γραμμή σύνδεσης"/>
          <p:cNvCxnSpPr/>
          <p:nvPr/>
        </p:nvCxnSpPr>
        <p:spPr>
          <a:xfrm>
            <a:off x="0" y="1556792"/>
            <a:ext cx="9144000" cy="0"/>
          </a:xfrm>
          <a:prstGeom prst="line">
            <a:avLst/>
          </a:prstGeom>
          <a:ln w="28575" cmpd="sng">
            <a:solidFill>
              <a:schemeClr val="accent1"/>
            </a:solidFill>
          </a:ln>
          <a:scene3d>
            <a:camera prst="orthographicFront"/>
            <a:lightRig rig="sunset" dir="t"/>
          </a:scene3d>
          <a:sp3d prstMaterial="metal"/>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600" dirty="0" smtClean="0"/>
              <a:t>συγκρίσεις με σχετικές έρευνες </a:t>
            </a:r>
            <a:endParaRPr lang="el-GR" sz="3600" dirty="0"/>
          </a:p>
        </p:txBody>
      </p:sp>
      <p:sp>
        <p:nvSpPr>
          <p:cNvPr id="3" name="2 - Θέση περιεχομένου"/>
          <p:cNvSpPr>
            <a:spLocks noGrp="1"/>
          </p:cNvSpPr>
          <p:nvPr>
            <p:ph sz="quarter" idx="1"/>
          </p:nvPr>
        </p:nvSpPr>
        <p:spPr>
          <a:xfrm>
            <a:off x="899592" y="1780456"/>
            <a:ext cx="7762056" cy="4672880"/>
          </a:xfrm>
        </p:spPr>
        <p:txBody>
          <a:bodyPr/>
          <a:lstStyle/>
          <a:p>
            <a:r>
              <a:rPr lang="el-GR" sz="2200" dirty="0" smtClean="0">
                <a:ea typeface="Calibri"/>
              </a:rPr>
              <a:t>Στην έρευνα των </a:t>
            </a:r>
            <a:r>
              <a:rPr lang="en-US" sz="2200" dirty="0" err="1" smtClean="0">
                <a:ea typeface="Calibri"/>
              </a:rPr>
              <a:t>Eslea</a:t>
            </a:r>
            <a:r>
              <a:rPr lang="el-GR" sz="2200" dirty="0" smtClean="0">
                <a:ea typeface="Calibri"/>
              </a:rPr>
              <a:t> &amp; </a:t>
            </a:r>
            <a:r>
              <a:rPr lang="en-US" sz="2200" dirty="0" smtClean="0">
                <a:ea typeface="Calibri"/>
              </a:rPr>
              <a:t>Smith</a:t>
            </a:r>
            <a:r>
              <a:rPr lang="el-GR" sz="2200" dirty="0" smtClean="0">
                <a:ea typeface="Calibri"/>
              </a:rPr>
              <a:t> (2000), οι γονείς θεωρούν, σε αντίθεση με τους γονείς της έρευνάς μας, πως τα παιδιά πρέπει να δράσουν αποφασιστικά, όταν εκφοβίζονται, και να μην καταφεύγουν στην προστασία των άλλων. </a:t>
            </a:r>
          </a:p>
          <a:p>
            <a:pPr>
              <a:spcAft>
                <a:spcPts val="0"/>
              </a:spcAft>
            </a:pPr>
            <a:r>
              <a:rPr lang="el-GR" sz="2200" dirty="0" smtClean="0">
                <a:ea typeface="Calibri"/>
              </a:rPr>
              <a:t>Σε έρευνα της </a:t>
            </a:r>
            <a:r>
              <a:rPr lang="en-US" sz="2200" dirty="0" smtClean="0">
                <a:ea typeface="Calibri"/>
              </a:rPr>
              <a:t>Harper</a:t>
            </a:r>
            <a:r>
              <a:rPr lang="el-GR" sz="2200" dirty="0" smtClean="0">
                <a:ea typeface="Calibri"/>
              </a:rPr>
              <a:t> (2011), οι γονείς προτιμούν περισσότερο στρατηγικές που περιλαμβάνουν την αναζήτηση κοινωνικής υποστήριξης και λιγότερο στρατηγικές αντεπίθεσης ή απομόνωσης, όπως και οι γονείς της δικής μας έρευνας.</a:t>
            </a:r>
          </a:p>
          <a:p>
            <a:pPr>
              <a:spcAft>
                <a:spcPts val="0"/>
              </a:spcAft>
            </a:pPr>
            <a:r>
              <a:rPr lang="el-GR" sz="2200" dirty="0" smtClean="0">
                <a:ea typeface="Calibri"/>
              </a:rPr>
              <a:t>Σε ποιοτική έρευνα των  </a:t>
            </a:r>
            <a:r>
              <a:rPr lang="en-US" sz="2200" dirty="0" smtClean="0"/>
              <a:t>Sawyer </a:t>
            </a:r>
            <a:r>
              <a:rPr lang="el-GR" sz="2200" dirty="0" smtClean="0"/>
              <a:t>και συν</a:t>
            </a:r>
            <a:r>
              <a:rPr lang="en-US" sz="2200" dirty="0" smtClean="0"/>
              <a:t>. </a:t>
            </a:r>
            <a:r>
              <a:rPr lang="el-GR" sz="2200" dirty="0" smtClean="0"/>
              <a:t>(2011), όπως και στη δική μας μελέτη, οι γονείς τονίζουν τη σημασία του να μιλήσουν τα παιδιά σε κάποιον ενήλικα και κυρίως σε κάποιον εκπαιδευτικό για τον εκφοβισμό που βιώνουν.</a:t>
            </a:r>
            <a:endParaRPr lang="el-GR" sz="2200" dirty="0" smtClean="0">
              <a:ea typeface="Calibri"/>
            </a:endParaRPr>
          </a:p>
          <a:p>
            <a:pPr>
              <a:buNone/>
            </a:pPr>
            <a:endParaRPr lang="el-GR" dirty="0"/>
          </a:p>
        </p:txBody>
      </p:sp>
      <p:cxnSp>
        <p:nvCxnSpPr>
          <p:cNvPr id="5" name="4 - Ευθεία γραμμή σύνδεσης"/>
          <p:cNvCxnSpPr/>
          <p:nvPr/>
        </p:nvCxnSpPr>
        <p:spPr>
          <a:xfrm>
            <a:off x="0" y="1628800"/>
            <a:ext cx="9144000" cy="0"/>
          </a:xfrm>
          <a:prstGeom prst="line">
            <a:avLst/>
          </a:prstGeom>
          <a:ln w="28575" cmpd="sng">
            <a:solidFill>
              <a:schemeClr val="accent1"/>
            </a:solidFill>
          </a:ln>
          <a:scene3d>
            <a:camera prst="orthographicFront"/>
            <a:lightRig rig="sunset" dir="t"/>
          </a:scene3d>
          <a:sp3d prstMaterial="metal"/>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600" dirty="0" smtClean="0"/>
              <a:t>Η μελέτη των απόψεων των ενηλίκων</a:t>
            </a:r>
            <a:endParaRPr lang="el-GR" sz="3600" dirty="0"/>
          </a:p>
        </p:txBody>
      </p:sp>
      <p:sp>
        <p:nvSpPr>
          <p:cNvPr id="3" name="2 - Θέση περιεχομένου"/>
          <p:cNvSpPr>
            <a:spLocks noGrp="1"/>
          </p:cNvSpPr>
          <p:nvPr>
            <p:ph sz="quarter" idx="1"/>
          </p:nvPr>
        </p:nvSpPr>
        <p:spPr>
          <a:xfrm>
            <a:off x="914400" y="2132856"/>
            <a:ext cx="7772400" cy="3886944"/>
          </a:xfrm>
        </p:spPr>
        <p:txBody>
          <a:bodyPr>
            <a:normAutofit lnSpcReduction="10000"/>
          </a:bodyPr>
          <a:lstStyle/>
          <a:p>
            <a:r>
              <a:rPr lang="el-GR" sz="2400" dirty="0" smtClean="0">
                <a:solidFill>
                  <a:schemeClr val="tx1">
                    <a:lumMod val="75000"/>
                    <a:lumOff val="25000"/>
                  </a:schemeClr>
                </a:solidFill>
              </a:rPr>
              <a:t>Αποτυπώνει σε μεγάλο βαθμός, τις αναπαραστάσεις των ενηλίκων, γονέων στην συγκεκριμένη περίπτωση, μαζί με πιθανά στερεότυπα που παρεμποδίζουν την αντιμετώπιση του σχολικού εκφοβισμού.</a:t>
            </a:r>
          </a:p>
          <a:p>
            <a:r>
              <a:rPr lang="el-GR" sz="2400" dirty="0" smtClean="0">
                <a:solidFill>
                  <a:schemeClr val="tx1">
                    <a:lumMod val="75000"/>
                    <a:lumOff val="25000"/>
                  </a:schemeClr>
                </a:solidFill>
              </a:rPr>
              <a:t>αναδεικνύει προβλεπτικούς παράγοντες που οδηγούν σε μείωση του φαινομένου.</a:t>
            </a:r>
          </a:p>
          <a:p>
            <a:r>
              <a:rPr lang="el-GR" sz="2400" dirty="0" smtClean="0">
                <a:solidFill>
                  <a:schemeClr val="tx1">
                    <a:lumMod val="75000"/>
                    <a:lumOff val="25000"/>
                  </a:schemeClr>
                </a:solidFill>
              </a:rPr>
              <a:t>διευκολύνει την ολόπλευρη κατανόηση του προβλήματος. </a:t>
            </a:r>
          </a:p>
          <a:p>
            <a:r>
              <a:rPr lang="el-GR" sz="2400" dirty="0" smtClean="0">
                <a:solidFill>
                  <a:schemeClr val="tx1">
                    <a:lumMod val="75000"/>
                    <a:lumOff val="25000"/>
                  </a:schemeClr>
                </a:solidFill>
              </a:rPr>
              <a:t>επιτρέπει το σχεδιασμό περισσότερο αποτελεσματικών δράσεων για την αντιμετώπισή του.</a:t>
            </a:r>
            <a:endParaRPr lang="el-GR" sz="2400" dirty="0">
              <a:solidFill>
                <a:schemeClr val="tx1">
                  <a:lumMod val="75000"/>
                  <a:lumOff val="25000"/>
                </a:schemeClr>
              </a:solidFill>
            </a:endParaRPr>
          </a:p>
        </p:txBody>
      </p:sp>
      <p:cxnSp>
        <p:nvCxnSpPr>
          <p:cNvPr id="4" name="3 - Ευθεία γραμμή σύνδεσης"/>
          <p:cNvCxnSpPr/>
          <p:nvPr/>
        </p:nvCxnSpPr>
        <p:spPr>
          <a:xfrm>
            <a:off x="0" y="1628800"/>
            <a:ext cx="9144000" cy="0"/>
          </a:xfrm>
          <a:prstGeom prst="line">
            <a:avLst/>
          </a:prstGeom>
          <a:ln w="28575" cmpd="sng">
            <a:solidFill>
              <a:schemeClr val="accent1"/>
            </a:solidFill>
          </a:ln>
          <a:scene3d>
            <a:camera prst="orthographicFront"/>
            <a:lightRig rig="sunset" dir="t"/>
          </a:scene3d>
          <a:sp3d prstMaterial="metal"/>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899592" y="0"/>
            <a:ext cx="7772400" cy="1143000"/>
          </a:xfrm>
        </p:spPr>
        <p:txBody>
          <a:bodyPr>
            <a:normAutofit/>
          </a:bodyPr>
          <a:lstStyle/>
          <a:p>
            <a:r>
              <a:rPr lang="el-GR" sz="3200" dirty="0" smtClean="0"/>
              <a:t>Σύνδεση της έρευνας με την εκπαιδευτική πράξη - προτάσεις</a:t>
            </a:r>
            <a:endParaRPr lang="el-GR" sz="3200" dirty="0"/>
          </a:p>
        </p:txBody>
      </p:sp>
      <p:sp>
        <p:nvSpPr>
          <p:cNvPr id="3" name="2 - Θέση περιεχομένου"/>
          <p:cNvSpPr>
            <a:spLocks noGrp="1"/>
          </p:cNvSpPr>
          <p:nvPr>
            <p:ph sz="quarter" idx="1"/>
          </p:nvPr>
        </p:nvSpPr>
        <p:spPr>
          <a:xfrm>
            <a:off x="395536" y="1447800"/>
            <a:ext cx="8748464" cy="5410200"/>
          </a:xfrm>
        </p:spPr>
        <p:txBody>
          <a:bodyPr/>
          <a:lstStyle/>
          <a:p>
            <a:pPr>
              <a:buNone/>
            </a:pPr>
            <a:r>
              <a:rPr lang="el-GR" dirty="0" smtClean="0">
                <a:solidFill>
                  <a:schemeClr val="tx1">
                    <a:lumMod val="75000"/>
                    <a:lumOff val="25000"/>
                  </a:schemeClr>
                </a:solidFill>
              </a:rPr>
              <a:t>Οι εκπαιδευτικοί χρειάζεται:</a:t>
            </a:r>
          </a:p>
          <a:p>
            <a:r>
              <a:rPr lang="el-GR" sz="2400" dirty="0" smtClean="0">
                <a:solidFill>
                  <a:schemeClr val="tx1">
                    <a:lumMod val="75000"/>
                    <a:lumOff val="25000"/>
                  </a:schemeClr>
                </a:solidFill>
                <a:ea typeface="Calibri"/>
              </a:rPr>
              <a:t>να γνωρίζουν τις απόψεις των γονιών γύρω από τον σχολικό εκφοβισμό και τις στρατηγικές που υιοθετούν ή προτείνουν</a:t>
            </a:r>
            <a:endParaRPr lang="el-GR" sz="2400" dirty="0" smtClean="0">
              <a:solidFill>
                <a:schemeClr val="tx1">
                  <a:lumMod val="75000"/>
                  <a:lumOff val="25000"/>
                </a:schemeClr>
              </a:solidFill>
            </a:endParaRPr>
          </a:p>
          <a:p>
            <a:r>
              <a:rPr lang="el-GR" sz="2400" dirty="0" smtClean="0">
                <a:solidFill>
                  <a:schemeClr val="tx1">
                    <a:lumMod val="75000"/>
                    <a:lumOff val="25000"/>
                  </a:schemeClr>
                </a:solidFill>
              </a:rPr>
              <a:t>να κατανοήσουν τη σημασία που έχουν οι γονείς στις δράσεις κατά του εκφοβισμού</a:t>
            </a:r>
          </a:p>
          <a:p>
            <a:r>
              <a:rPr lang="el-GR" sz="2400" dirty="0" smtClean="0">
                <a:solidFill>
                  <a:schemeClr val="tx1">
                    <a:lumMod val="75000"/>
                    <a:lumOff val="25000"/>
                  </a:schemeClr>
                </a:solidFill>
              </a:rPr>
              <a:t>να ενθαρρύνουν τη γονεϊκή εμπλοκή σε σχετικά προγράμματα</a:t>
            </a:r>
          </a:p>
          <a:p>
            <a:r>
              <a:rPr lang="el-GR" sz="2400" dirty="0" smtClean="0">
                <a:solidFill>
                  <a:schemeClr val="tx1">
                    <a:lumMod val="75000"/>
                    <a:lumOff val="25000"/>
                  </a:schemeClr>
                </a:solidFill>
              </a:rPr>
              <a:t>να αντιληφθούν τα παιδιά ως αδιαχώριστο τμήμα  ενός κοινωνικού δικτύου μέρη του οποίου είναι η οικογένεια και το σχολείο</a:t>
            </a:r>
          </a:p>
          <a:p>
            <a:r>
              <a:rPr lang="el-GR" sz="2400" dirty="0" smtClean="0">
                <a:solidFill>
                  <a:schemeClr val="tx1">
                    <a:lumMod val="75000"/>
                    <a:lumOff val="25000"/>
                  </a:schemeClr>
                </a:solidFill>
              </a:rPr>
              <a:t>να εξετάζουν τα εκπαιδευτικά προβλήματα στο διττό πλαίσιο της οικογένειας και του σχολείου, αφού οι συμπεριφορές σχετίζονται άμεσα με το πλαίσιο εμφάνισής τους.</a:t>
            </a:r>
          </a:p>
        </p:txBody>
      </p:sp>
      <p:cxnSp>
        <p:nvCxnSpPr>
          <p:cNvPr id="4" name="3 - Ευθεία γραμμή σύνδεσης"/>
          <p:cNvCxnSpPr/>
          <p:nvPr/>
        </p:nvCxnSpPr>
        <p:spPr>
          <a:xfrm>
            <a:off x="0" y="1340768"/>
            <a:ext cx="9144000" cy="0"/>
          </a:xfrm>
          <a:prstGeom prst="line">
            <a:avLst/>
          </a:prstGeom>
          <a:ln w="28575" cmpd="sng">
            <a:solidFill>
              <a:schemeClr val="accent1"/>
            </a:solidFill>
          </a:ln>
          <a:scene3d>
            <a:camera prst="orthographicFront"/>
            <a:lightRig rig="sunset" dir="t"/>
          </a:scene3d>
          <a:sp3d prstMaterial="metal"/>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395536" y="836712"/>
            <a:ext cx="8460432" cy="724942"/>
          </a:xfrm>
        </p:spPr>
        <p:txBody>
          <a:bodyPr>
            <a:noAutofit/>
          </a:bodyPr>
          <a:lstStyle/>
          <a:p>
            <a:r>
              <a:rPr lang="el-GR" sz="3200" dirty="0" smtClean="0"/>
              <a:t>Αρνητικές σχέσεις ανάμεσα στο σχολείο και την οικογένεια συνεπάγονται:</a:t>
            </a:r>
            <a:endParaRPr lang="el-GR" sz="3200" dirty="0"/>
          </a:p>
        </p:txBody>
      </p:sp>
      <p:sp>
        <p:nvSpPr>
          <p:cNvPr id="3" name="2 - Θέση περιεχομένου"/>
          <p:cNvSpPr>
            <a:spLocks noGrp="1"/>
          </p:cNvSpPr>
          <p:nvPr>
            <p:ph sz="quarter" idx="1"/>
          </p:nvPr>
        </p:nvSpPr>
        <p:spPr>
          <a:xfrm>
            <a:off x="611560" y="2204864"/>
            <a:ext cx="8064896" cy="4059832"/>
          </a:xfrm>
        </p:spPr>
        <p:txBody>
          <a:bodyPr/>
          <a:lstStyle/>
          <a:p>
            <a:r>
              <a:rPr lang="el-GR" dirty="0" smtClean="0">
                <a:solidFill>
                  <a:schemeClr val="tx1">
                    <a:lumMod val="75000"/>
                    <a:lumOff val="25000"/>
                  </a:schemeClr>
                </a:solidFill>
              </a:rPr>
              <a:t>μεγαλύτερο κίνδυνο για τα παιδιά ευάλωτων ομάδων</a:t>
            </a:r>
          </a:p>
          <a:p>
            <a:r>
              <a:rPr lang="el-GR" dirty="0" smtClean="0">
                <a:solidFill>
                  <a:schemeClr val="tx1">
                    <a:lumMod val="75000"/>
                    <a:lumOff val="25000"/>
                  </a:schemeClr>
                </a:solidFill>
              </a:rPr>
              <a:t>προβλήματα ακαδημαϊκά (</a:t>
            </a:r>
            <a:r>
              <a:rPr lang="el-GR" dirty="0" smtClean="0">
                <a:solidFill>
                  <a:schemeClr val="tx1">
                    <a:lumMod val="75000"/>
                    <a:lumOff val="25000"/>
                  </a:schemeClr>
                </a:solidFill>
                <a:ea typeface="Calibri"/>
              </a:rPr>
              <a:t>σχολική άρνηση, πτώση των σχολικών επιδόσεων, σχολική διαρροή)</a:t>
            </a:r>
          </a:p>
          <a:p>
            <a:r>
              <a:rPr lang="el-GR" dirty="0" smtClean="0">
                <a:solidFill>
                  <a:schemeClr val="tx1">
                    <a:lumMod val="75000"/>
                    <a:lumOff val="25000"/>
                  </a:schemeClr>
                </a:solidFill>
                <a:ea typeface="Calibri"/>
              </a:rPr>
              <a:t>δημιουργία συνθηκών που επιτρέπουν την εκδήλωση εκφοβιστικών συμπεριφορών</a:t>
            </a:r>
          </a:p>
          <a:p>
            <a:r>
              <a:rPr lang="el-GR" dirty="0" smtClean="0">
                <a:solidFill>
                  <a:schemeClr val="tx1">
                    <a:lumMod val="75000"/>
                    <a:lumOff val="25000"/>
                  </a:schemeClr>
                </a:solidFill>
                <a:ea typeface="Calibri"/>
              </a:rPr>
              <a:t>καλλιέργεια μια σταθερής σχέσης δυσαρέσκειας, όπου δύσκολα κινητοποιούνται τα εμπλεκόμενα μέλη για να επιτύχουν αποτελεσματικές αλλαγές </a:t>
            </a:r>
            <a:endParaRPr lang="el-GR" dirty="0">
              <a:solidFill>
                <a:schemeClr val="tx1">
                  <a:lumMod val="75000"/>
                  <a:lumOff val="25000"/>
                </a:schemeClr>
              </a:solidFill>
            </a:endParaRPr>
          </a:p>
        </p:txBody>
      </p:sp>
      <p:cxnSp>
        <p:nvCxnSpPr>
          <p:cNvPr id="4" name="3 - Ευθεία γραμμή σύνδεσης"/>
          <p:cNvCxnSpPr/>
          <p:nvPr/>
        </p:nvCxnSpPr>
        <p:spPr>
          <a:xfrm>
            <a:off x="0" y="1844824"/>
            <a:ext cx="9144000" cy="0"/>
          </a:xfrm>
          <a:prstGeom prst="line">
            <a:avLst/>
          </a:prstGeom>
          <a:ln w="28575" cmpd="sng">
            <a:solidFill>
              <a:schemeClr val="accent1"/>
            </a:solidFill>
          </a:ln>
          <a:scene3d>
            <a:camera prst="orthographicFront"/>
            <a:lightRig rig="sunset" dir="t"/>
          </a:scene3d>
          <a:sp3d prstMaterial="metal"/>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323528" y="0"/>
            <a:ext cx="8820472" cy="836712"/>
          </a:xfrm>
        </p:spPr>
        <p:txBody>
          <a:bodyPr>
            <a:noAutofit/>
          </a:bodyPr>
          <a:lstStyle/>
          <a:p>
            <a:r>
              <a:rPr lang="el-GR" sz="3000" dirty="0" smtClean="0"/>
              <a:t>Η συνεργατική σχέση σχολείου-οικογένειας ωφελεί:</a:t>
            </a:r>
            <a:endParaRPr lang="el-GR" sz="3000" dirty="0"/>
          </a:p>
        </p:txBody>
      </p:sp>
      <p:sp>
        <p:nvSpPr>
          <p:cNvPr id="3" name="2 - Θέση περιεχομένου"/>
          <p:cNvSpPr>
            <a:spLocks noGrp="1"/>
          </p:cNvSpPr>
          <p:nvPr>
            <p:ph sz="quarter" idx="1"/>
          </p:nvPr>
        </p:nvSpPr>
        <p:spPr>
          <a:xfrm>
            <a:off x="395536" y="1268760"/>
            <a:ext cx="8748464" cy="5328592"/>
          </a:xfrm>
        </p:spPr>
        <p:txBody>
          <a:bodyPr/>
          <a:lstStyle/>
          <a:p>
            <a:r>
              <a:rPr lang="el-GR" sz="2400" dirty="0" smtClean="0">
                <a:solidFill>
                  <a:schemeClr val="tx1">
                    <a:lumMod val="75000"/>
                    <a:lumOff val="25000"/>
                  </a:schemeClr>
                </a:solidFill>
              </a:rPr>
              <a:t>τα παιδιά [βελτίωση </a:t>
            </a:r>
            <a:r>
              <a:rPr lang="el-GR" sz="2400" dirty="0" smtClean="0">
                <a:solidFill>
                  <a:schemeClr val="tx1">
                    <a:lumMod val="75000"/>
                    <a:lumOff val="25000"/>
                  </a:schemeClr>
                </a:solidFill>
                <a:ea typeface="Calibri"/>
              </a:rPr>
              <a:t>ακαδημαϊκών επιδόσεων, διαμόρφωση θετικών κοινωνικών συμπεριφορών, μεγαλύτερη αυτοεκτίμηση, αποφυγή επικίνδυνων συμπεριφορών (</a:t>
            </a:r>
            <a:r>
              <a:rPr lang="en-US" sz="2400" dirty="0" smtClean="0">
                <a:solidFill>
                  <a:schemeClr val="tx1">
                    <a:lumMod val="75000"/>
                    <a:lumOff val="25000"/>
                  </a:schemeClr>
                </a:solidFill>
                <a:ea typeface="Calibri"/>
              </a:rPr>
              <a:t>Sheridan</a:t>
            </a:r>
            <a:r>
              <a:rPr lang="el-GR" sz="2400" dirty="0" smtClean="0">
                <a:solidFill>
                  <a:schemeClr val="tx1">
                    <a:lumMod val="75000"/>
                    <a:lumOff val="25000"/>
                  </a:schemeClr>
                </a:solidFill>
                <a:ea typeface="Calibri"/>
              </a:rPr>
              <a:t> </a:t>
            </a:r>
            <a:r>
              <a:rPr lang="el-GR" sz="2000" dirty="0" smtClean="0">
                <a:solidFill>
                  <a:schemeClr val="tx1">
                    <a:lumMod val="75000"/>
                    <a:lumOff val="25000"/>
                  </a:schemeClr>
                </a:solidFill>
                <a:ea typeface="Calibri"/>
              </a:rPr>
              <a:t>και συν. 2004)]</a:t>
            </a:r>
          </a:p>
          <a:p>
            <a:r>
              <a:rPr lang="el-GR" sz="2400" dirty="0" smtClean="0">
                <a:solidFill>
                  <a:schemeClr val="tx1">
                    <a:lumMod val="75000"/>
                    <a:lumOff val="25000"/>
                  </a:schemeClr>
                </a:solidFill>
              </a:rPr>
              <a:t>τους εκπαιδευτικούς [</a:t>
            </a:r>
            <a:r>
              <a:rPr lang="el-GR" sz="2400" dirty="0" smtClean="0">
                <a:solidFill>
                  <a:schemeClr val="tx1">
                    <a:lumMod val="75000"/>
                    <a:lumOff val="25000"/>
                  </a:schemeClr>
                </a:solidFill>
                <a:ea typeface="Calibri"/>
              </a:rPr>
              <a:t>ενδυνάμωση των διαπροσωπικών σχέσεων και των διδακτικών τους δεξιοτήτων, μεγαλύτερη ικανοποίηση από τη δουλειά τους και τις επιδόσεις τους </a:t>
            </a:r>
            <a:r>
              <a:rPr lang="el-GR" sz="2000" dirty="0" smtClean="0">
                <a:solidFill>
                  <a:schemeClr val="tx1">
                    <a:lumMod val="75000"/>
                    <a:lumOff val="25000"/>
                  </a:schemeClr>
                </a:solidFill>
              </a:rPr>
              <a:t>(</a:t>
            </a:r>
            <a:r>
              <a:rPr lang="el-GR" sz="2000" dirty="0" err="1" smtClean="0">
                <a:solidFill>
                  <a:schemeClr val="tx1">
                    <a:lumMod val="75000"/>
                    <a:lumOff val="25000"/>
                  </a:schemeClr>
                </a:solidFill>
                <a:ea typeface="Calibri"/>
              </a:rPr>
              <a:t>Christenson</a:t>
            </a:r>
            <a:r>
              <a:rPr lang="el-GR" sz="2000" dirty="0" smtClean="0">
                <a:solidFill>
                  <a:schemeClr val="tx1">
                    <a:lumMod val="75000"/>
                    <a:lumOff val="25000"/>
                  </a:schemeClr>
                </a:solidFill>
                <a:ea typeface="Calibri"/>
              </a:rPr>
              <a:t> και συν. 2004)]</a:t>
            </a:r>
          </a:p>
          <a:p>
            <a:r>
              <a:rPr lang="el-GR" sz="2400" dirty="0" smtClean="0">
                <a:solidFill>
                  <a:schemeClr val="tx1">
                    <a:lumMod val="75000"/>
                    <a:lumOff val="25000"/>
                  </a:schemeClr>
                </a:solidFill>
              </a:rPr>
              <a:t>τους γονείς [</a:t>
            </a:r>
            <a:r>
              <a:rPr lang="el-GR" sz="2400" dirty="0" smtClean="0">
                <a:solidFill>
                  <a:schemeClr val="tx1">
                    <a:lumMod val="75000"/>
                    <a:lumOff val="25000"/>
                  </a:schemeClr>
                </a:solidFill>
                <a:ea typeface="Calibri"/>
              </a:rPr>
              <a:t>μεγαλύτερη αίσθηση επάρκειας των γονεϊκών τους πρακτικών, καλύτερη κατανόηση των προγραμμάτων των παιδιών τους, μεγαλύτερη εκτίμηση για το ρόλο που διαδραματίζουν στην εκπαίδευση των παιδιών τους, βελτίωση της επικοινωνίας με τα παιδιά τους (</a:t>
            </a:r>
            <a:r>
              <a:rPr lang="en-US" sz="2400" dirty="0" smtClean="0">
                <a:solidFill>
                  <a:schemeClr val="tx1">
                    <a:lumMod val="75000"/>
                    <a:lumOff val="25000"/>
                  </a:schemeClr>
                </a:solidFill>
                <a:ea typeface="Calibri"/>
              </a:rPr>
              <a:t>Davies</a:t>
            </a:r>
            <a:r>
              <a:rPr lang="el-GR" sz="2400" dirty="0" smtClean="0">
                <a:solidFill>
                  <a:schemeClr val="tx1">
                    <a:lumMod val="75000"/>
                    <a:lumOff val="25000"/>
                  </a:schemeClr>
                </a:solidFill>
                <a:ea typeface="Calibri"/>
              </a:rPr>
              <a:t> 1993)]</a:t>
            </a:r>
          </a:p>
          <a:p>
            <a:r>
              <a:rPr lang="el-GR" sz="2400" dirty="0" smtClean="0">
                <a:solidFill>
                  <a:schemeClr val="tx1">
                    <a:lumMod val="75000"/>
                    <a:lumOff val="25000"/>
                  </a:schemeClr>
                </a:solidFill>
              </a:rPr>
              <a:t>τις δράσεις κατά του εκφοβισμού-ολιστική προσέγγιση</a:t>
            </a:r>
            <a:endParaRPr lang="el-GR" sz="2400" dirty="0">
              <a:solidFill>
                <a:schemeClr val="tx1">
                  <a:lumMod val="75000"/>
                  <a:lumOff val="25000"/>
                </a:schemeClr>
              </a:solidFill>
            </a:endParaRPr>
          </a:p>
        </p:txBody>
      </p:sp>
      <p:cxnSp>
        <p:nvCxnSpPr>
          <p:cNvPr id="4" name="3 - Ευθεία γραμμή σύνδεσης"/>
          <p:cNvCxnSpPr/>
          <p:nvPr/>
        </p:nvCxnSpPr>
        <p:spPr>
          <a:xfrm>
            <a:off x="0" y="1124744"/>
            <a:ext cx="9144000" cy="0"/>
          </a:xfrm>
          <a:prstGeom prst="line">
            <a:avLst/>
          </a:prstGeom>
          <a:ln w="28575" cmpd="sng">
            <a:solidFill>
              <a:schemeClr val="accent1"/>
            </a:solidFill>
          </a:ln>
          <a:scene3d>
            <a:camera prst="orthographicFront"/>
            <a:lightRig rig="sunset" dir="t"/>
          </a:scene3d>
          <a:sp3d prstMaterial="metal"/>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395536" y="0"/>
            <a:ext cx="7772400" cy="764704"/>
          </a:xfrm>
        </p:spPr>
        <p:txBody>
          <a:bodyPr>
            <a:normAutofit/>
          </a:bodyPr>
          <a:lstStyle/>
          <a:p>
            <a:r>
              <a:rPr lang="el-GR" sz="2800" dirty="0" smtClean="0"/>
              <a:t>βιβλιογραφία</a:t>
            </a:r>
            <a:endParaRPr lang="el-GR" sz="2800" dirty="0"/>
          </a:p>
        </p:txBody>
      </p:sp>
      <p:sp>
        <p:nvSpPr>
          <p:cNvPr id="3" name="2 - Θέση περιεχομένου"/>
          <p:cNvSpPr>
            <a:spLocks noGrp="1"/>
          </p:cNvSpPr>
          <p:nvPr>
            <p:ph sz="quarter" idx="1"/>
          </p:nvPr>
        </p:nvSpPr>
        <p:spPr>
          <a:xfrm>
            <a:off x="323528" y="908720"/>
            <a:ext cx="8568952" cy="5760640"/>
          </a:xfrm>
        </p:spPr>
        <p:txBody>
          <a:bodyPr/>
          <a:lstStyle/>
          <a:p>
            <a:pPr marL="205105" indent="-205105" algn="just"/>
            <a:r>
              <a:rPr lang="en-US" sz="1400" dirty="0" err="1" smtClean="0">
                <a:latin typeface="Candara" pitchFamily="34" charset="0"/>
                <a:ea typeface="Calibri"/>
              </a:rPr>
              <a:t>Baumrind</a:t>
            </a:r>
            <a:r>
              <a:rPr lang="en-US" sz="1400" dirty="0" smtClean="0">
                <a:latin typeface="Candara" pitchFamily="34" charset="0"/>
                <a:ea typeface="Calibri"/>
              </a:rPr>
              <a:t>, D. 1991. The influence of parenting style on adolescent competence and substance use. </a:t>
            </a:r>
            <a:r>
              <a:rPr lang="en-US" sz="1400" i="1" dirty="0" smtClean="0">
                <a:latin typeface="Candara" pitchFamily="34" charset="0"/>
                <a:ea typeface="Calibri"/>
              </a:rPr>
              <a:t>Journal of Early Adolescence, 11: </a:t>
            </a:r>
            <a:r>
              <a:rPr lang="en-US" sz="1400" dirty="0" smtClean="0">
                <a:latin typeface="Candara" pitchFamily="34" charset="0"/>
                <a:ea typeface="Calibri"/>
              </a:rPr>
              <a:t>56–95.</a:t>
            </a:r>
            <a:endParaRPr lang="el-GR" sz="1400" dirty="0" smtClean="0">
              <a:latin typeface="Candara" pitchFamily="34" charset="0"/>
              <a:ea typeface="Calibri"/>
            </a:endParaRPr>
          </a:p>
          <a:p>
            <a:pPr marL="205105" indent="-205105" algn="just"/>
            <a:r>
              <a:rPr lang="en-US" sz="1400" dirty="0" err="1" smtClean="0">
                <a:latin typeface="Candara" pitchFamily="34" charset="0"/>
                <a:ea typeface="Calibri"/>
              </a:rPr>
              <a:t>Berdondini</a:t>
            </a:r>
            <a:r>
              <a:rPr lang="en-US" sz="1400" dirty="0" smtClean="0">
                <a:latin typeface="Candara" pitchFamily="34" charset="0"/>
                <a:ea typeface="Calibri"/>
              </a:rPr>
              <a:t>, L. &amp; Smith, P. 1996. Cohesion and power in the families of children involved in bully-victim problems at school: an Italian replication. </a:t>
            </a:r>
            <a:r>
              <a:rPr lang="en-US" sz="1400" i="1" dirty="0" smtClean="0">
                <a:latin typeface="Candara" pitchFamily="34" charset="0"/>
                <a:ea typeface="Calibri"/>
              </a:rPr>
              <a:t>Journal of Family Therapy,18:</a:t>
            </a:r>
            <a:r>
              <a:rPr lang="en-US" sz="1400" dirty="0" smtClean="0">
                <a:latin typeface="Candara" pitchFamily="34" charset="0"/>
                <a:ea typeface="Calibri"/>
              </a:rPr>
              <a:t> 99-1 02.</a:t>
            </a:r>
            <a:endParaRPr lang="el-GR" sz="1400" dirty="0" smtClean="0">
              <a:latin typeface="Candara" pitchFamily="34" charset="0"/>
              <a:ea typeface="Calibri"/>
            </a:endParaRPr>
          </a:p>
          <a:p>
            <a:pPr marL="205105" indent="-205105" algn="just">
              <a:spcAft>
                <a:spcPts val="0"/>
              </a:spcAft>
            </a:pPr>
            <a:r>
              <a:rPr lang="en-US" sz="1400" dirty="0" smtClean="0">
                <a:latin typeface="Candara" pitchFamily="34" charset="0"/>
                <a:ea typeface="Calibri"/>
              </a:rPr>
              <a:t>Bowers, L., Smith, P. K., &amp; </a:t>
            </a:r>
            <a:r>
              <a:rPr lang="en-US" sz="1400" dirty="0" err="1" smtClean="0">
                <a:latin typeface="Candara" pitchFamily="34" charset="0"/>
                <a:ea typeface="Calibri"/>
              </a:rPr>
              <a:t>Binney</a:t>
            </a:r>
            <a:r>
              <a:rPr lang="en-US" sz="1400" dirty="0" smtClean="0">
                <a:latin typeface="Candara" pitchFamily="34" charset="0"/>
                <a:ea typeface="Calibri"/>
              </a:rPr>
              <a:t>, V.  1992. Cohesion and power in the families of children</a:t>
            </a:r>
            <a:r>
              <a:rPr lang="el-GR" sz="1400" dirty="0" smtClean="0">
                <a:latin typeface="Candara" pitchFamily="34" charset="0"/>
                <a:ea typeface="Calibri"/>
              </a:rPr>
              <a:t> </a:t>
            </a:r>
            <a:r>
              <a:rPr lang="en-US" sz="1400" dirty="0" smtClean="0">
                <a:latin typeface="Candara" pitchFamily="34" charset="0"/>
                <a:ea typeface="Calibri"/>
              </a:rPr>
              <a:t>involved in bully/victim problems at school. </a:t>
            </a:r>
            <a:r>
              <a:rPr lang="en-US" sz="1400" i="1" dirty="0" smtClean="0">
                <a:latin typeface="Candara" pitchFamily="34" charset="0"/>
                <a:ea typeface="Calibri"/>
              </a:rPr>
              <a:t>Journal of Family Therapy, 14:</a:t>
            </a:r>
            <a:r>
              <a:rPr lang="en-US" sz="1400" dirty="0" smtClean="0">
                <a:latin typeface="Candara" pitchFamily="34" charset="0"/>
                <a:ea typeface="Calibri"/>
              </a:rPr>
              <a:t> 371–387.</a:t>
            </a:r>
            <a:endParaRPr lang="el-GR" sz="1400" dirty="0" smtClean="0">
              <a:latin typeface="Candara" pitchFamily="34" charset="0"/>
              <a:ea typeface="Calibri"/>
            </a:endParaRPr>
          </a:p>
          <a:p>
            <a:pPr marL="205105" indent="-205105" algn="just">
              <a:spcBef>
                <a:spcPts val="0"/>
              </a:spcBef>
              <a:spcAft>
                <a:spcPts val="0"/>
              </a:spcAft>
            </a:pPr>
            <a:r>
              <a:rPr lang="en-US" sz="1400" dirty="0" smtClean="0">
                <a:latin typeface="Candara" pitchFamily="34" charset="0"/>
                <a:ea typeface="Times New Roman"/>
              </a:rPr>
              <a:t>Cassidy, T. 2008. Bullying and </a:t>
            </a:r>
            <a:r>
              <a:rPr lang="en-US" sz="1400" dirty="0" err="1" smtClean="0">
                <a:latin typeface="Candara" pitchFamily="34" charset="0"/>
                <a:ea typeface="Times New Roman"/>
              </a:rPr>
              <a:t>victimisation</a:t>
            </a:r>
            <a:r>
              <a:rPr lang="en-US" sz="1400" dirty="0" smtClean="0">
                <a:latin typeface="Candara" pitchFamily="34" charset="0"/>
                <a:ea typeface="Times New Roman"/>
              </a:rPr>
              <a:t> in school children: the role of social identity, problem-solving style, and family and school context. </a:t>
            </a:r>
            <a:r>
              <a:rPr lang="en-GB" sz="1400" i="1" dirty="0" smtClean="0">
                <a:latin typeface="Candara" pitchFamily="34" charset="0"/>
                <a:ea typeface="Times New Roman"/>
              </a:rPr>
              <a:t>Soc </a:t>
            </a:r>
            <a:r>
              <a:rPr lang="en-GB" sz="1400" i="1" dirty="0" err="1" smtClean="0">
                <a:latin typeface="Candara" pitchFamily="34" charset="0"/>
                <a:ea typeface="Times New Roman"/>
              </a:rPr>
              <a:t>Psychol</a:t>
            </a:r>
            <a:r>
              <a:rPr lang="en-GB" sz="1400" i="1" dirty="0" smtClean="0">
                <a:latin typeface="Candara" pitchFamily="34" charset="0"/>
                <a:ea typeface="Times New Roman"/>
              </a:rPr>
              <a:t> Educ,</a:t>
            </a:r>
            <a:r>
              <a:rPr lang="en-GB" sz="1400" dirty="0" smtClean="0">
                <a:latin typeface="Candara" pitchFamily="34" charset="0"/>
                <a:ea typeface="Times New Roman"/>
              </a:rPr>
              <a:t>12 (1): 63-76.</a:t>
            </a:r>
            <a:endParaRPr lang="el-GR" sz="1400" dirty="0" smtClean="0">
              <a:latin typeface="Candara" pitchFamily="34" charset="0"/>
              <a:ea typeface="Times New Roman"/>
            </a:endParaRPr>
          </a:p>
          <a:p>
            <a:pPr marL="205105" indent="-205105" algn="just">
              <a:spcBef>
                <a:spcPts val="0"/>
              </a:spcBef>
              <a:spcAft>
                <a:spcPts val="0"/>
              </a:spcAft>
            </a:pPr>
            <a:r>
              <a:rPr lang="en-US" sz="1400" dirty="0" err="1" smtClean="0">
                <a:solidFill>
                  <a:prstClr val="black"/>
                </a:solidFill>
                <a:latin typeface="Candara" pitchFamily="34" charset="0"/>
              </a:rPr>
              <a:t>Conners</a:t>
            </a:r>
            <a:r>
              <a:rPr lang="en-US" sz="1400" dirty="0" smtClean="0">
                <a:solidFill>
                  <a:prstClr val="black"/>
                </a:solidFill>
                <a:latin typeface="Candara" pitchFamily="34" charset="0"/>
              </a:rPr>
              <a:t>-Burrow, N. A., Johnson, D. L., Whiteside-</a:t>
            </a:r>
            <a:r>
              <a:rPr lang="en-US" sz="1400" dirty="0" err="1" smtClean="0">
                <a:solidFill>
                  <a:prstClr val="black"/>
                </a:solidFill>
                <a:latin typeface="Candara" pitchFamily="34" charset="0"/>
              </a:rPr>
              <a:t>Mansell</a:t>
            </a:r>
            <a:r>
              <a:rPr lang="en-US" sz="1400" dirty="0" smtClean="0">
                <a:solidFill>
                  <a:prstClr val="black"/>
                </a:solidFill>
                <a:latin typeface="Candara" pitchFamily="34" charset="0"/>
              </a:rPr>
              <a:t>, L., </a:t>
            </a:r>
            <a:r>
              <a:rPr lang="en-US" sz="1400" dirty="0" err="1" smtClean="0">
                <a:solidFill>
                  <a:prstClr val="black"/>
                </a:solidFill>
                <a:latin typeface="Candara" pitchFamily="34" charset="0"/>
              </a:rPr>
              <a:t>McKelvey</a:t>
            </a:r>
            <a:r>
              <a:rPr lang="en-US" sz="1400" dirty="0" smtClean="0">
                <a:solidFill>
                  <a:prstClr val="black"/>
                </a:solidFill>
                <a:latin typeface="Candara" pitchFamily="34" charset="0"/>
              </a:rPr>
              <a:t>, L., &amp; </a:t>
            </a:r>
            <a:r>
              <a:rPr lang="en-US" sz="1400" dirty="0" err="1" smtClean="0">
                <a:solidFill>
                  <a:prstClr val="black"/>
                </a:solidFill>
                <a:latin typeface="Candara" pitchFamily="34" charset="0"/>
              </a:rPr>
              <a:t>Gargus</a:t>
            </a:r>
            <a:r>
              <a:rPr lang="en-US" sz="1400" dirty="0" smtClean="0">
                <a:solidFill>
                  <a:prstClr val="black"/>
                </a:solidFill>
                <a:latin typeface="Candara" pitchFamily="34" charset="0"/>
              </a:rPr>
              <a:t>, R. A. 2009. Adults matter:</a:t>
            </a:r>
            <a:r>
              <a:rPr lang="el-GR" sz="1400" dirty="0" smtClean="0">
                <a:solidFill>
                  <a:prstClr val="black"/>
                </a:solidFill>
                <a:latin typeface="Candara" pitchFamily="34" charset="0"/>
              </a:rPr>
              <a:t> </a:t>
            </a:r>
            <a:r>
              <a:rPr lang="en-US" sz="1400" dirty="0" smtClean="0">
                <a:solidFill>
                  <a:prstClr val="black"/>
                </a:solidFill>
                <a:latin typeface="Candara" pitchFamily="34" charset="0"/>
              </a:rPr>
              <a:t>Protecting children from the negative impacts of bullying. Psychology in the Schools, 46, 539 – 604</a:t>
            </a:r>
            <a:endParaRPr lang="el-GR" sz="1400" dirty="0" smtClean="0">
              <a:latin typeface="Candara" pitchFamily="34" charset="0"/>
            </a:endParaRPr>
          </a:p>
          <a:p>
            <a:pPr marL="205105" indent="-205105" algn="just">
              <a:spcBef>
                <a:spcPts val="0"/>
              </a:spcBef>
              <a:spcAft>
                <a:spcPts val="0"/>
              </a:spcAft>
            </a:pPr>
            <a:r>
              <a:rPr lang="en-US" sz="1400" dirty="0" err="1" smtClean="0">
                <a:latin typeface="Candara" pitchFamily="34" charset="0"/>
                <a:ea typeface="Times New Roman"/>
              </a:rPr>
              <a:t>Connolly,I</a:t>
            </a:r>
            <a:r>
              <a:rPr lang="en-US" sz="1400" dirty="0" smtClean="0">
                <a:latin typeface="Candara" pitchFamily="34" charset="0"/>
                <a:ea typeface="Times New Roman"/>
              </a:rPr>
              <a:t>. &amp; </a:t>
            </a:r>
            <a:r>
              <a:rPr lang="en-US" sz="1400" dirty="0" err="1" smtClean="0">
                <a:latin typeface="Candara" pitchFamily="34" charset="0"/>
                <a:ea typeface="Times New Roman"/>
              </a:rPr>
              <a:t>O’Moore</a:t>
            </a:r>
            <a:r>
              <a:rPr lang="en-US" sz="1400" dirty="0" smtClean="0">
                <a:latin typeface="Candara" pitchFamily="34" charset="0"/>
                <a:ea typeface="Times New Roman"/>
              </a:rPr>
              <a:t>, M. </a:t>
            </a:r>
            <a:r>
              <a:rPr lang="en-US" sz="1400" dirty="0" smtClean="0">
                <a:latin typeface="Candara" pitchFamily="34" charset="0"/>
                <a:ea typeface="Calibri"/>
              </a:rPr>
              <a:t>2003. </a:t>
            </a:r>
            <a:r>
              <a:rPr lang="en-US" sz="1400" dirty="0" smtClean="0">
                <a:latin typeface="Candara" pitchFamily="34" charset="0"/>
                <a:ea typeface="Times New Roman"/>
              </a:rPr>
              <a:t>Personality and family relations of children who bully. </a:t>
            </a:r>
            <a:r>
              <a:rPr lang="en-US" sz="1400" i="1" dirty="0" smtClean="0">
                <a:latin typeface="Candara" pitchFamily="34" charset="0"/>
                <a:ea typeface="Calibri"/>
              </a:rPr>
              <a:t>Personality and Individual Differences 35: </a:t>
            </a:r>
            <a:r>
              <a:rPr lang="en-US" sz="1400" dirty="0" smtClean="0">
                <a:latin typeface="Candara" pitchFamily="34" charset="0"/>
                <a:ea typeface="Calibri"/>
              </a:rPr>
              <a:t>559–567.</a:t>
            </a:r>
            <a:endParaRPr lang="el-GR" sz="1400" dirty="0" smtClean="0">
              <a:latin typeface="Candara" pitchFamily="34" charset="0"/>
              <a:ea typeface="Calibri"/>
            </a:endParaRPr>
          </a:p>
          <a:p>
            <a:pPr marL="205105" indent="-205105" algn="just">
              <a:spcAft>
                <a:spcPts val="0"/>
              </a:spcAft>
            </a:pPr>
            <a:r>
              <a:rPr lang="en-US" sz="1400" dirty="0" err="1" smtClean="0">
                <a:latin typeface="Candara" pitchFamily="34" charset="0"/>
                <a:ea typeface="Calibri"/>
              </a:rPr>
              <a:t>Curtner</a:t>
            </a:r>
            <a:r>
              <a:rPr lang="en-US" sz="1400" dirty="0" smtClean="0">
                <a:latin typeface="Candara" pitchFamily="34" charset="0"/>
                <a:ea typeface="Calibri"/>
              </a:rPr>
              <a:t>-Smith, M., Culp, A., Culp, R., </a:t>
            </a:r>
            <a:r>
              <a:rPr lang="en-US" sz="1400" dirty="0" err="1" smtClean="0">
                <a:latin typeface="Candara" pitchFamily="34" charset="0"/>
                <a:ea typeface="Calibri"/>
              </a:rPr>
              <a:t>Scheib</a:t>
            </a:r>
            <a:r>
              <a:rPr lang="en-US" sz="1400" dirty="0" smtClean="0">
                <a:latin typeface="Candara" pitchFamily="34" charset="0"/>
                <a:ea typeface="Calibri"/>
              </a:rPr>
              <a:t>, C., Owen, K., Tilley, A., Murphy, M., Parkman, L., &amp; Coleman, P. 2006. Mothers’ parenting and young economically disadvantaged children’s relational and overt bullying. </a:t>
            </a:r>
            <a:r>
              <a:rPr lang="en-US" sz="1400" i="1" dirty="0" smtClean="0">
                <a:latin typeface="Candara" pitchFamily="34" charset="0"/>
                <a:ea typeface="Calibri"/>
              </a:rPr>
              <a:t>Journal of Child and Family Studies, 15(2):</a:t>
            </a:r>
            <a:r>
              <a:rPr lang="en-US" sz="1400" dirty="0" smtClean="0">
                <a:latin typeface="Candara" pitchFamily="34" charset="0"/>
                <a:ea typeface="Calibri"/>
              </a:rPr>
              <a:t>181-193</a:t>
            </a:r>
            <a:r>
              <a:rPr lang="el-GR" sz="1400" dirty="0" smtClean="0">
                <a:latin typeface="Candara" pitchFamily="34" charset="0"/>
                <a:ea typeface="Calibri"/>
              </a:rPr>
              <a:t>.</a:t>
            </a:r>
          </a:p>
          <a:p>
            <a:pPr marL="205105" indent="-205105" algn="just">
              <a:spcAft>
                <a:spcPts val="0"/>
              </a:spcAft>
            </a:pPr>
            <a:r>
              <a:rPr lang="el-GR" sz="1400" dirty="0" smtClean="0">
                <a:latin typeface="Candara" pitchFamily="34" charset="0"/>
                <a:ea typeface="Times New Roman"/>
                <a:cs typeface="Arial"/>
              </a:rPr>
              <a:t>Δεληγιάννη-</a:t>
            </a:r>
            <a:r>
              <a:rPr lang="el-GR" sz="1400" dirty="0" err="1" smtClean="0">
                <a:latin typeface="Candara" pitchFamily="34" charset="0"/>
                <a:ea typeface="Times New Roman"/>
                <a:cs typeface="Arial"/>
              </a:rPr>
              <a:t>Κουϊμτζή </a:t>
            </a:r>
            <a:r>
              <a:rPr lang="el-GR" sz="1400" dirty="0" smtClean="0">
                <a:latin typeface="Candara" pitchFamily="34" charset="0"/>
                <a:ea typeface="Times New Roman"/>
                <a:cs typeface="Arial"/>
              </a:rPr>
              <a:t>Β. &amp; Σακκά Δ. </a:t>
            </a:r>
            <a:r>
              <a:rPr lang="el-GR" sz="1400" dirty="0" err="1" smtClean="0">
                <a:latin typeface="Candara" pitchFamily="34" charset="0"/>
                <a:ea typeface="Times New Roman"/>
                <a:cs typeface="Arial"/>
              </a:rPr>
              <a:t>επιμ</a:t>
            </a:r>
            <a:r>
              <a:rPr lang="el-GR" sz="1400" dirty="0" smtClean="0">
                <a:latin typeface="Candara" pitchFamily="34" charset="0"/>
                <a:ea typeface="Times New Roman"/>
                <a:cs typeface="Arial"/>
              </a:rPr>
              <a:t>. 2005. </a:t>
            </a:r>
            <a:r>
              <a:rPr lang="el-GR" sz="1400" i="1" dirty="0" smtClean="0">
                <a:latin typeface="Candara" pitchFamily="34" charset="0"/>
                <a:ea typeface="Times New Roman"/>
                <a:cs typeface="Arial"/>
              </a:rPr>
              <a:t>Μεγαλώνοντας ως Αγόρι: Διερεύνηση της Ανάπτυξης της Ανδρικής Ταυτότητας στην Εφηβική Ηλικία</a:t>
            </a:r>
            <a:r>
              <a:rPr lang="el-GR" sz="1400" dirty="0" smtClean="0">
                <a:latin typeface="Candara" pitchFamily="34" charset="0"/>
                <a:ea typeface="Times New Roman"/>
                <a:cs typeface="Arial"/>
              </a:rPr>
              <a:t>. Αθήνα: </a:t>
            </a:r>
            <a:r>
              <a:rPr lang="en-US" sz="1400" dirty="0" smtClean="0">
                <a:latin typeface="Candara" pitchFamily="34" charset="0"/>
                <a:ea typeface="Times New Roman"/>
                <a:cs typeface="Arial"/>
              </a:rPr>
              <a:t>Gutenberg</a:t>
            </a:r>
            <a:r>
              <a:rPr lang="el-GR" sz="1400" dirty="0" smtClean="0">
                <a:latin typeface="Candara" pitchFamily="34" charset="0"/>
                <a:ea typeface="Times New Roman"/>
                <a:cs typeface="Arial"/>
              </a:rPr>
              <a:t>. </a:t>
            </a:r>
          </a:p>
          <a:p>
            <a:pPr marL="205105" indent="-205105" algn="just">
              <a:spcAft>
                <a:spcPts val="0"/>
              </a:spcAft>
            </a:pPr>
            <a:r>
              <a:rPr lang="el-GR" sz="1400" dirty="0" err="1" smtClean="0">
                <a:latin typeface="Candara" pitchFamily="34" charset="0"/>
                <a:ea typeface="Times New Roman"/>
                <a:cs typeface="Arial"/>
              </a:rPr>
              <a:t>Dowling</a:t>
            </a:r>
            <a:r>
              <a:rPr lang="el-GR" sz="1400" dirty="0" smtClean="0">
                <a:latin typeface="Candara" pitchFamily="34" charset="0"/>
                <a:ea typeface="Times New Roman"/>
                <a:cs typeface="Arial"/>
              </a:rPr>
              <a:t>, E. 2001. </a:t>
            </a:r>
            <a:r>
              <a:rPr lang="el-GR" sz="1400" i="1" dirty="0" smtClean="0">
                <a:latin typeface="Candara" pitchFamily="34" charset="0"/>
                <a:ea typeface="Times New Roman"/>
                <a:cs typeface="Arial"/>
              </a:rPr>
              <a:t>Η οικογένεια και το σχολείο</a:t>
            </a:r>
            <a:r>
              <a:rPr lang="el-GR" sz="1400" dirty="0" smtClean="0">
                <a:latin typeface="Candara" pitchFamily="34" charset="0"/>
                <a:ea typeface="Times New Roman"/>
                <a:cs typeface="Arial"/>
              </a:rPr>
              <a:t>. </a:t>
            </a:r>
            <a:r>
              <a:rPr lang="el-GR" sz="1400" i="1" dirty="0" smtClean="0">
                <a:latin typeface="Candara" pitchFamily="34" charset="0"/>
                <a:ea typeface="Times New Roman"/>
                <a:cs typeface="Arial"/>
              </a:rPr>
              <a:t>Μια </a:t>
            </a:r>
            <a:r>
              <a:rPr lang="el-GR" sz="1400" i="1" dirty="0" err="1" smtClean="0">
                <a:latin typeface="Candara" pitchFamily="34" charset="0"/>
                <a:ea typeface="Times New Roman"/>
                <a:cs typeface="Arial"/>
              </a:rPr>
              <a:t>συστημική</a:t>
            </a:r>
            <a:r>
              <a:rPr lang="el-GR" sz="1400" i="1" dirty="0" smtClean="0">
                <a:latin typeface="Candara" pitchFamily="34" charset="0"/>
                <a:ea typeface="Times New Roman"/>
                <a:cs typeface="Arial"/>
              </a:rPr>
              <a:t> προσέγγιση από κοινού σε παιδιά με προβλήματα </a:t>
            </a:r>
            <a:r>
              <a:rPr lang="el-GR" sz="1400" dirty="0" smtClean="0">
                <a:latin typeface="Candara" pitchFamily="34" charset="0"/>
                <a:ea typeface="Times New Roman"/>
                <a:cs typeface="Arial"/>
              </a:rPr>
              <a:t>Αθήνα: </a:t>
            </a:r>
            <a:r>
              <a:rPr lang="el-GR" sz="1400" dirty="0" err="1" smtClean="0">
                <a:latin typeface="Candara" pitchFamily="34" charset="0"/>
                <a:ea typeface="Times New Roman"/>
                <a:cs typeface="Arial"/>
              </a:rPr>
              <a:t>Gutenberg</a:t>
            </a:r>
            <a:endParaRPr lang="el-GR" sz="1400" dirty="0" smtClean="0">
              <a:latin typeface="Candara" pitchFamily="34" charset="0"/>
              <a:ea typeface="Times New Roman"/>
              <a:cs typeface="Arial"/>
            </a:endParaRPr>
          </a:p>
          <a:p>
            <a:pPr marL="205105" indent="-205105" algn="just">
              <a:spcAft>
                <a:spcPts val="0"/>
              </a:spcAft>
            </a:pPr>
            <a:r>
              <a:rPr lang="en-US" sz="1400" dirty="0" err="1" smtClean="0">
                <a:latin typeface="Candara" pitchFamily="34" charset="0"/>
                <a:ea typeface="Times New Roman"/>
              </a:rPr>
              <a:t>Eslea</a:t>
            </a:r>
            <a:r>
              <a:rPr lang="en-US" sz="1400" dirty="0" smtClean="0">
                <a:latin typeface="Candara" pitchFamily="34" charset="0"/>
                <a:ea typeface="Times New Roman"/>
              </a:rPr>
              <a:t>, M., Smith, P. 2000. Pupil and parent attitudes towards bullying in primary schools. European Journal of Psychology of Education, 2, 207-219. </a:t>
            </a:r>
            <a:endParaRPr lang="el-GR" sz="1400" dirty="0" smtClean="0">
              <a:latin typeface="Candara" pitchFamily="34" charset="0"/>
              <a:ea typeface="Times New Roman"/>
            </a:endParaRPr>
          </a:p>
          <a:p>
            <a:pPr marL="205105" indent="-205105" algn="just">
              <a:spcAft>
                <a:spcPts val="0"/>
              </a:spcAft>
            </a:pPr>
            <a:r>
              <a:rPr lang="en-US" sz="1400" dirty="0" err="1" smtClean="0">
                <a:latin typeface="Candara" pitchFamily="34" charset="0"/>
                <a:ea typeface="Times New Roman"/>
              </a:rPr>
              <a:t>Flouri</a:t>
            </a:r>
            <a:r>
              <a:rPr lang="en-US" sz="1400" dirty="0" smtClean="0">
                <a:latin typeface="Candara" pitchFamily="34" charset="0"/>
                <a:ea typeface="Times New Roman"/>
              </a:rPr>
              <a:t> E. &amp; Buchanan A. 2003. The Role of Mother Involvement and Father Involvement in Adolescent Bullying Behavior. </a:t>
            </a:r>
            <a:r>
              <a:rPr lang="en-US" sz="1400" i="1" dirty="0" smtClean="0">
                <a:latin typeface="Candara" pitchFamily="34" charset="0"/>
                <a:ea typeface="Times New Roman"/>
              </a:rPr>
              <a:t>J </a:t>
            </a:r>
            <a:r>
              <a:rPr lang="en-US" sz="1400" i="1" dirty="0" err="1" smtClean="0">
                <a:latin typeface="Candara" pitchFamily="34" charset="0"/>
                <a:ea typeface="Times New Roman"/>
              </a:rPr>
              <a:t>Interpers</a:t>
            </a:r>
            <a:r>
              <a:rPr lang="en-US" sz="1400" i="1" dirty="0" smtClean="0">
                <a:latin typeface="Candara" pitchFamily="34" charset="0"/>
                <a:ea typeface="Times New Roman"/>
              </a:rPr>
              <a:t> Violence, 18:</a:t>
            </a:r>
            <a:r>
              <a:rPr lang="en-US" sz="1400" dirty="0" smtClean="0">
                <a:latin typeface="Candara" pitchFamily="34" charset="0"/>
                <a:ea typeface="Times New Roman"/>
              </a:rPr>
              <a:t> 634-644.</a:t>
            </a:r>
            <a:endParaRPr lang="el-GR" sz="1400" dirty="0" smtClean="0">
              <a:latin typeface="Candara" pitchFamily="34" charset="0"/>
              <a:ea typeface="Times New Roman"/>
            </a:endParaRPr>
          </a:p>
          <a:p>
            <a:pPr>
              <a:buNone/>
            </a:pPr>
            <a:endParaRPr lang="el-GR" sz="1400" dirty="0" smtClean="0">
              <a:latin typeface="Arial"/>
              <a:ea typeface="Calibri"/>
            </a:endParaRPr>
          </a:p>
          <a:p>
            <a:endParaRPr lang="el-GR" dirty="0"/>
          </a:p>
        </p:txBody>
      </p:sp>
      <p:cxnSp>
        <p:nvCxnSpPr>
          <p:cNvPr id="4" name="3 - Ευθεία γραμμή σύνδεσης"/>
          <p:cNvCxnSpPr/>
          <p:nvPr/>
        </p:nvCxnSpPr>
        <p:spPr>
          <a:xfrm>
            <a:off x="0" y="764704"/>
            <a:ext cx="9144000" cy="0"/>
          </a:xfrm>
          <a:prstGeom prst="line">
            <a:avLst/>
          </a:prstGeom>
          <a:ln w="28575" cmpd="sng">
            <a:solidFill>
              <a:schemeClr val="accent1"/>
            </a:solidFill>
          </a:ln>
          <a:scene3d>
            <a:camera prst="orthographicFront"/>
            <a:lightRig rig="sunset" dir="t"/>
          </a:scene3d>
          <a:sp3d prstMaterial="metal"/>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251520" y="620688"/>
            <a:ext cx="8496944" cy="8902437"/>
          </a:xfrm>
          <a:prstGeom prst="rect">
            <a:avLst/>
          </a:prstGeom>
        </p:spPr>
        <p:txBody>
          <a:bodyPr wrap="square">
            <a:spAutoFit/>
          </a:bodyPr>
          <a:lstStyle/>
          <a:p>
            <a:pPr>
              <a:buClr>
                <a:schemeClr val="accent2"/>
              </a:buClr>
              <a:buFont typeface="Arial" pitchFamily="34" charset="0"/>
              <a:buChar char="•"/>
            </a:pPr>
            <a:r>
              <a:rPr lang="el-GR" sz="1350" dirty="0" smtClean="0">
                <a:latin typeface="Candara" pitchFamily="34" charset="0"/>
                <a:ea typeface="Calibri"/>
              </a:rPr>
              <a:t>    </a:t>
            </a:r>
            <a:r>
              <a:rPr lang="el-GR" sz="1350" dirty="0" smtClean="0">
                <a:solidFill>
                  <a:schemeClr val="tx1">
                    <a:lumMod val="85000"/>
                    <a:lumOff val="15000"/>
                  </a:schemeClr>
                </a:solidFill>
                <a:latin typeface="Candara" pitchFamily="34" charset="0"/>
              </a:rPr>
              <a:t> </a:t>
            </a:r>
            <a:r>
              <a:rPr lang="en-US" sz="1300" dirty="0" smtClean="0">
                <a:solidFill>
                  <a:schemeClr val="tx1">
                    <a:lumMod val="85000"/>
                    <a:lumOff val="15000"/>
                  </a:schemeClr>
                </a:solidFill>
                <a:latin typeface="Candara" pitchFamily="34" charset="0"/>
              </a:rPr>
              <a:t>Harper, D.B. 2011. Parents’ and Children’s Beliefs About Peer Victimization: Attributions, Coping Responses, and </a:t>
            </a:r>
            <a:r>
              <a:rPr lang="el-GR" sz="1300" dirty="0" smtClean="0">
                <a:solidFill>
                  <a:schemeClr val="tx1">
                    <a:lumMod val="85000"/>
                    <a:lumOff val="15000"/>
                  </a:schemeClr>
                </a:solidFill>
                <a:latin typeface="Candara" pitchFamily="34" charset="0"/>
              </a:rPr>
              <a:t>    </a:t>
            </a:r>
            <a:r>
              <a:rPr lang="en-US" sz="1300" dirty="0" smtClean="0">
                <a:solidFill>
                  <a:schemeClr val="tx1">
                    <a:lumMod val="85000"/>
                    <a:lumOff val="15000"/>
                  </a:schemeClr>
                </a:solidFill>
                <a:latin typeface="Candara" pitchFamily="34" charset="0"/>
              </a:rPr>
              <a:t>Child Adjustment. The Journal of Early Adolescence, 1-27, DOI: 10.1177/0272431610396089</a:t>
            </a:r>
            <a:r>
              <a:rPr lang="el-GR" sz="1300" dirty="0" smtClean="0">
                <a:solidFill>
                  <a:schemeClr val="tx1">
                    <a:lumMod val="85000"/>
                    <a:lumOff val="15000"/>
                  </a:schemeClr>
                </a:solidFill>
                <a:latin typeface="Candara" pitchFamily="34" charset="0"/>
              </a:rPr>
              <a:t>.</a:t>
            </a:r>
          </a:p>
          <a:p>
            <a:pPr>
              <a:buClr>
                <a:schemeClr val="accent2"/>
              </a:buClr>
              <a:buFont typeface="Arial" pitchFamily="34" charset="0"/>
              <a:buChar char="•"/>
            </a:pPr>
            <a:r>
              <a:rPr lang="el-GR" sz="1300" dirty="0" smtClean="0">
                <a:solidFill>
                  <a:schemeClr val="tx1">
                    <a:lumMod val="85000"/>
                    <a:lumOff val="15000"/>
                  </a:schemeClr>
                </a:solidFill>
                <a:latin typeface="Candara" pitchFamily="34" charset="0"/>
                <a:ea typeface="Calibri"/>
              </a:rPr>
              <a:t>    </a:t>
            </a:r>
            <a:r>
              <a:rPr lang="en-US" sz="1300" dirty="0" err="1" smtClean="0">
                <a:solidFill>
                  <a:schemeClr val="tx1">
                    <a:lumMod val="85000"/>
                    <a:lumOff val="15000"/>
                  </a:schemeClr>
                </a:solidFill>
                <a:latin typeface="Candara" pitchFamily="34" charset="0"/>
                <a:ea typeface="Calibri"/>
              </a:rPr>
              <a:t>Houndoumadi</a:t>
            </a:r>
            <a:r>
              <a:rPr lang="en-US" sz="1300" dirty="0" smtClean="0">
                <a:solidFill>
                  <a:schemeClr val="tx1">
                    <a:lumMod val="85000"/>
                    <a:lumOff val="15000"/>
                  </a:schemeClr>
                </a:solidFill>
                <a:latin typeface="Candara" pitchFamily="34" charset="0"/>
                <a:ea typeface="Calibri"/>
              </a:rPr>
              <a:t>, A. &amp; </a:t>
            </a:r>
            <a:r>
              <a:rPr lang="en-US" sz="1300" dirty="0" err="1" smtClean="0">
                <a:solidFill>
                  <a:schemeClr val="tx1">
                    <a:lumMod val="85000"/>
                    <a:lumOff val="15000"/>
                  </a:schemeClr>
                </a:solidFill>
                <a:latin typeface="Candara" pitchFamily="34" charset="0"/>
                <a:ea typeface="Calibri"/>
              </a:rPr>
              <a:t>Pateraki</a:t>
            </a:r>
            <a:r>
              <a:rPr lang="en-US" sz="1300" dirty="0" smtClean="0">
                <a:solidFill>
                  <a:schemeClr val="tx1">
                    <a:lumMod val="85000"/>
                    <a:lumOff val="15000"/>
                  </a:schemeClr>
                </a:solidFill>
                <a:latin typeface="Candara" pitchFamily="34" charset="0"/>
                <a:ea typeface="Calibri"/>
              </a:rPr>
              <a:t>, L. 2001. Bullying and Bullies in Greek Elementary Schools: Pupils' attitudes and </a:t>
            </a:r>
            <a:r>
              <a:rPr lang="el-GR" sz="1300" dirty="0" smtClean="0">
                <a:solidFill>
                  <a:schemeClr val="tx1">
                    <a:lumMod val="85000"/>
                    <a:lumOff val="15000"/>
                  </a:schemeClr>
                </a:solidFill>
                <a:latin typeface="Candara" pitchFamily="34" charset="0"/>
                <a:ea typeface="Calibri"/>
              </a:rPr>
              <a:t>    </a:t>
            </a:r>
            <a:r>
              <a:rPr lang="en-US" sz="1300" dirty="0" smtClean="0">
                <a:solidFill>
                  <a:schemeClr val="tx1">
                    <a:lumMod val="85000"/>
                    <a:lumOff val="15000"/>
                  </a:schemeClr>
                </a:solidFill>
                <a:latin typeface="Candara" pitchFamily="34" charset="0"/>
                <a:ea typeface="Calibri"/>
              </a:rPr>
              <a:t>teachers'/parents' awareness. </a:t>
            </a:r>
            <a:r>
              <a:rPr lang="en-US" sz="1300" i="1" dirty="0" smtClean="0">
                <a:solidFill>
                  <a:schemeClr val="tx1">
                    <a:lumMod val="85000"/>
                    <a:lumOff val="15000"/>
                  </a:schemeClr>
                </a:solidFill>
                <a:latin typeface="Candara" pitchFamily="34" charset="0"/>
                <a:ea typeface="Calibri"/>
              </a:rPr>
              <a:t>Educational Review,</a:t>
            </a:r>
            <a:r>
              <a:rPr lang="en-US" sz="1300" dirty="0" smtClean="0">
                <a:solidFill>
                  <a:schemeClr val="tx1">
                    <a:lumMod val="85000"/>
                    <a:lumOff val="15000"/>
                  </a:schemeClr>
                </a:solidFill>
                <a:latin typeface="Candara" pitchFamily="34" charset="0"/>
                <a:ea typeface="Calibri"/>
              </a:rPr>
              <a:t> 53(1): 19-26.</a:t>
            </a:r>
            <a:endParaRPr lang="el-GR" sz="1300" dirty="0" smtClean="0">
              <a:solidFill>
                <a:schemeClr val="tx1">
                  <a:lumMod val="85000"/>
                  <a:lumOff val="15000"/>
                </a:schemeClr>
              </a:solidFill>
              <a:latin typeface="Candara" pitchFamily="34" charset="0"/>
            </a:endParaRPr>
          </a:p>
          <a:p>
            <a:pPr marL="205105" indent="-205105" algn="just">
              <a:buClr>
                <a:schemeClr val="accent2"/>
              </a:buClr>
              <a:buFont typeface="Arial" pitchFamily="34" charset="0"/>
              <a:buChar char="•"/>
            </a:pPr>
            <a:r>
              <a:rPr lang="fr-FR" sz="1300" dirty="0" smtClean="0">
                <a:solidFill>
                  <a:schemeClr val="tx1">
                    <a:lumMod val="85000"/>
                    <a:lumOff val="15000"/>
                  </a:schemeClr>
                </a:solidFill>
                <a:latin typeface="Candara" pitchFamily="34" charset="0"/>
              </a:rPr>
              <a:t>La Fontaine, J. 1991. </a:t>
            </a:r>
            <a:r>
              <a:rPr lang="en-US" sz="1300" dirty="0" smtClean="0">
                <a:solidFill>
                  <a:schemeClr val="tx1">
                    <a:lumMod val="85000"/>
                    <a:lumOff val="15000"/>
                  </a:schemeClr>
                </a:solidFill>
                <a:latin typeface="Candara" pitchFamily="34" charset="0"/>
              </a:rPr>
              <a:t>Bullying</a:t>
            </a:r>
            <a:r>
              <a:rPr lang="en-US" sz="1300" i="1" dirty="0" smtClean="0">
                <a:solidFill>
                  <a:schemeClr val="tx1">
                    <a:lumMod val="85000"/>
                    <a:lumOff val="15000"/>
                  </a:schemeClr>
                </a:solidFill>
                <a:latin typeface="Candara" pitchFamily="34" charset="0"/>
              </a:rPr>
              <a:t>, The </a:t>
            </a:r>
            <a:r>
              <a:rPr lang="en-US" sz="1300" i="1" dirty="0" err="1" smtClean="0">
                <a:solidFill>
                  <a:schemeClr val="tx1">
                    <a:lumMod val="85000"/>
                    <a:lumOff val="15000"/>
                  </a:schemeClr>
                </a:solidFill>
                <a:latin typeface="Candara" pitchFamily="34" charset="0"/>
              </a:rPr>
              <a:t>Clild’s</a:t>
            </a:r>
            <a:r>
              <a:rPr lang="en-US" sz="1300" i="1" dirty="0" smtClean="0">
                <a:solidFill>
                  <a:schemeClr val="tx1">
                    <a:lumMod val="85000"/>
                    <a:lumOff val="15000"/>
                  </a:schemeClr>
                </a:solidFill>
                <a:latin typeface="Candara" pitchFamily="34" charset="0"/>
              </a:rPr>
              <a:t> view: An Analysis of Telephone Calls to </a:t>
            </a:r>
            <a:r>
              <a:rPr lang="en-US" sz="1300" i="1" dirty="0" err="1" smtClean="0">
                <a:solidFill>
                  <a:schemeClr val="tx1">
                    <a:lumMod val="85000"/>
                    <a:lumOff val="15000"/>
                  </a:schemeClr>
                </a:solidFill>
                <a:latin typeface="Candara" pitchFamily="34" charset="0"/>
              </a:rPr>
              <a:t>ChildLine</a:t>
            </a:r>
            <a:r>
              <a:rPr lang="en-US" sz="1300" i="1" dirty="0" smtClean="0">
                <a:solidFill>
                  <a:schemeClr val="tx1">
                    <a:lumMod val="85000"/>
                    <a:lumOff val="15000"/>
                  </a:schemeClr>
                </a:solidFill>
                <a:latin typeface="Candara" pitchFamily="34" charset="0"/>
              </a:rPr>
              <a:t> about Bullying. </a:t>
            </a:r>
            <a:r>
              <a:rPr lang="en-US" sz="1300" dirty="0" smtClean="0">
                <a:solidFill>
                  <a:schemeClr val="tx1">
                    <a:lumMod val="85000"/>
                    <a:lumOff val="15000"/>
                  </a:schemeClr>
                </a:solidFill>
                <a:latin typeface="Candara" pitchFamily="34" charset="0"/>
              </a:rPr>
              <a:t>London:</a:t>
            </a:r>
            <a:r>
              <a:rPr lang="en-US" sz="1300" i="1" dirty="0" smtClean="0">
                <a:solidFill>
                  <a:schemeClr val="tx1">
                    <a:lumMod val="85000"/>
                    <a:lumOff val="15000"/>
                  </a:schemeClr>
                </a:solidFill>
                <a:latin typeface="Candara" pitchFamily="34" charset="0"/>
              </a:rPr>
              <a:t> </a:t>
            </a:r>
            <a:r>
              <a:rPr lang="en-US" sz="1300" dirty="0" err="1" smtClean="0">
                <a:solidFill>
                  <a:schemeClr val="tx1">
                    <a:lumMod val="85000"/>
                    <a:lumOff val="15000"/>
                  </a:schemeClr>
                </a:solidFill>
                <a:latin typeface="Candara" pitchFamily="34" charset="0"/>
              </a:rPr>
              <a:t>Calouste</a:t>
            </a:r>
            <a:r>
              <a:rPr lang="en-US" sz="1300" dirty="0" smtClean="0">
                <a:solidFill>
                  <a:schemeClr val="tx1">
                    <a:lumMod val="85000"/>
                    <a:lumOff val="15000"/>
                  </a:schemeClr>
                </a:solidFill>
                <a:latin typeface="Candara" pitchFamily="34" charset="0"/>
              </a:rPr>
              <a:t> </a:t>
            </a:r>
            <a:r>
              <a:rPr lang="en-US" sz="1300" dirty="0" err="1" smtClean="0">
                <a:solidFill>
                  <a:schemeClr val="tx1">
                    <a:lumMod val="85000"/>
                    <a:lumOff val="15000"/>
                  </a:schemeClr>
                </a:solidFill>
                <a:latin typeface="Candara" pitchFamily="34" charset="0"/>
              </a:rPr>
              <a:t>Gulbenkian</a:t>
            </a:r>
            <a:r>
              <a:rPr lang="en-US" sz="1300" dirty="0" smtClean="0">
                <a:solidFill>
                  <a:schemeClr val="tx1">
                    <a:lumMod val="85000"/>
                    <a:lumOff val="15000"/>
                  </a:schemeClr>
                </a:solidFill>
                <a:latin typeface="Candara" pitchFamily="34" charset="0"/>
              </a:rPr>
              <a:t> Foundation</a:t>
            </a:r>
            <a:endParaRPr lang="el-GR" sz="1300" dirty="0" smtClean="0">
              <a:solidFill>
                <a:schemeClr val="tx1">
                  <a:lumMod val="85000"/>
                  <a:lumOff val="15000"/>
                </a:schemeClr>
              </a:solidFill>
              <a:latin typeface="Candara" pitchFamily="34" charset="0"/>
            </a:endParaRPr>
          </a:p>
          <a:p>
            <a:pPr marL="205105" indent="-205105" algn="just">
              <a:buClr>
                <a:schemeClr val="accent2"/>
              </a:buClr>
              <a:buFont typeface="Arial" pitchFamily="34" charset="0"/>
              <a:buChar char="•"/>
            </a:pPr>
            <a:r>
              <a:rPr lang="en-US" sz="1300" dirty="0" smtClean="0">
                <a:solidFill>
                  <a:schemeClr val="tx1">
                    <a:lumMod val="85000"/>
                    <a:lumOff val="15000"/>
                  </a:schemeClr>
                </a:solidFill>
                <a:latin typeface="Candara" pitchFamily="34" charset="0"/>
                <a:ea typeface="Times New Roman"/>
              </a:rPr>
              <a:t>Lam, D., Liu, A. 2007.The Path through Bullying—A Process Model from the Inside Story of Bullies in Hong Kong Secondary Schools. </a:t>
            </a:r>
            <a:r>
              <a:rPr lang="en-US" sz="1300" i="1" dirty="0" smtClean="0">
                <a:solidFill>
                  <a:schemeClr val="tx1">
                    <a:lumMod val="85000"/>
                    <a:lumOff val="15000"/>
                  </a:schemeClr>
                </a:solidFill>
                <a:latin typeface="Candara" pitchFamily="34" charset="0"/>
                <a:ea typeface="Times New Roman"/>
              </a:rPr>
              <a:t>Child and Adolescent Social Work Journal, 24(1):</a:t>
            </a:r>
            <a:r>
              <a:rPr lang="en-US" sz="1300" dirty="0" smtClean="0">
                <a:solidFill>
                  <a:schemeClr val="tx1">
                    <a:lumMod val="85000"/>
                    <a:lumOff val="15000"/>
                  </a:schemeClr>
                </a:solidFill>
                <a:latin typeface="Candara" pitchFamily="34" charset="0"/>
                <a:ea typeface="Times New Roman"/>
              </a:rPr>
              <a:t> 53-75.</a:t>
            </a:r>
            <a:endParaRPr lang="el-GR" sz="1300" dirty="0" smtClean="0">
              <a:solidFill>
                <a:schemeClr val="tx1">
                  <a:lumMod val="85000"/>
                  <a:lumOff val="15000"/>
                </a:schemeClr>
              </a:solidFill>
              <a:latin typeface="Candara" pitchFamily="34" charset="0"/>
              <a:ea typeface="Calibri"/>
            </a:endParaRPr>
          </a:p>
          <a:p>
            <a:pPr marL="205105" indent="-205105" algn="just">
              <a:buClr>
                <a:schemeClr val="accent2"/>
              </a:buClr>
              <a:buFont typeface="Arial" pitchFamily="34" charset="0"/>
              <a:buChar char="•"/>
            </a:pPr>
            <a:r>
              <a:rPr lang="el-GR" sz="1300" dirty="0" err="1" smtClean="0">
                <a:solidFill>
                  <a:schemeClr val="tx1">
                    <a:lumMod val="85000"/>
                    <a:lumOff val="15000"/>
                  </a:schemeClr>
                </a:solidFill>
                <a:latin typeface="Candara" pitchFamily="34" charset="0"/>
                <a:ea typeface="Calibri"/>
              </a:rPr>
              <a:t>Michiels</a:t>
            </a:r>
            <a:r>
              <a:rPr lang="el-GR" sz="1300" dirty="0" smtClean="0">
                <a:solidFill>
                  <a:schemeClr val="tx1">
                    <a:lumMod val="85000"/>
                    <a:lumOff val="15000"/>
                  </a:schemeClr>
                </a:solidFill>
                <a:latin typeface="Candara" pitchFamily="34" charset="0"/>
                <a:ea typeface="Calibri"/>
              </a:rPr>
              <a:t>, D., </a:t>
            </a:r>
            <a:r>
              <a:rPr lang="el-GR" sz="1300" dirty="0" err="1" smtClean="0">
                <a:solidFill>
                  <a:schemeClr val="tx1">
                    <a:lumMod val="85000"/>
                    <a:lumOff val="15000"/>
                  </a:schemeClr>
                </a:solidFill>
                <a:latin typeface="Candara" pitchFamily="34" charset="0"/>
                <a:ea typeface="Calibri"/>
              </a:rPr>
              <a:t>Grietens</a:t>
            </a:r>
            <a:r>
              <a:rPr lang="el-GR" sz="1300" dirty="0" smtClean="0">
                <a:solidFill>
                  <a:schemeClr val="tx1">
                    <a:lumMod val="85000"/>
                    <a:lumOff val="15000"/>
                  </a:schemeClr>
                </a:solidFill>
                <a:latin typeface="Candara" pitchFamily="34" charset="0"/>
                <a:ea typeface="Calibri"/>
              </a:rPr>
              <a:t>, H., </a:t>
            </a:r>
            <a:r>
              <a:rPr lang="el-GR" sz="1300" dirty="0" err="1" smtClean="0">
                <a:solidFill>
                  <a:schemeClr val="tx1">
                    <a:lumMod val="85000"/>
                    <a:lumOff val="15000"/>
                  </a:schemeClr>
                </a:solidFill>
                <a:latin typeface="Candara" pitchFamily="34" charset="0"/>
                <a:ea typeface="Calibri"/>
              </a:rPr>
              <a:t>Onghena</a:t>
            </a:r>
            <a:r>
              <a:rPr lang="el-GR" sz="1300" dirty="0" smtClean="0">
                <a:solidFill>
                  <a:schemeClr val="tx1">
                    <a:lumMod val="85000"/>
                    <a:lumOff val="15000"/>
                  </a:schemeClr>
                </a:solidFill>
                <a:latin typeface="Candara" pitchFamily="34" charset="0"/>
                <a:ea typeface="Calibri"/>
              </a:rPr>
              <a:t>, P., </a:t>
            </a:r>
            <a:r>
              <a:rPr lang="el-GR" sz="1300" dirty="0" err="1" smtClean="0">
                <a:solidFill>
                  <a:schemeClr val="tx1">
                    <a:lumMod val="85000"/>
                    <a:lumOff val="15000"/>
                  </a:schemeClr>
                </a:solidFill>
                <a:latin typeface="Candara" pitchFamily="34" charset="0"/>
                <a:ea typeface="Calibri"/>
              </a:rPr>
              <a:t>Kuppens</a:t>
            </a:r>
            <a:r>
              <a:rPr lang="el-GR" sz="1300" dirty="0" smtClean="0">
                <a:solidFill>
                  <a:schemeClr val="tx1">
                    <a:lumMod val="85000"/>
                    <a:lumOff val="15000"/>
                  </a:schemeClr>
                </a:solidFill>
                <a:latin typeface="Candara" pitchFamily="34" charset="0"/>
                <a:ea typeface="Calibri"/>
              </a:rPr>
              <a:t>, S. 2008. </a:t>
            </a:r>
            <a:r>
              <a:rPr lang="en-US" sz="1300" dirty="0" smtClean="0">
                <a:solidFill>
                  <a:schemeClr val="tx1">
                    <a:lumMod val="85000"/>
                    <a:lumOff val="15000"/>
                  </a:schemeClr>
                </a:solidFill>
                <a:latin typeface="Candara" pitchFamily="34" charset="0"/>
                <a:ea typeface="Calibri"/>
              </a:rPr>
              <a:t>Parent–child interactions and relational aggression in peer relationships. </a:t>
            </a:r>
            <a:r>
              <a:rPr lang="en-US" sz="1300" i="1" dirty="0" smtClean="0">
                <a:solidFill>
                  <a:schemeClr val="tx1">
                    <a:lumMod val="85000"/>
                    <a:lumOff val="15000"/>
                  </a:schemeClr>
                </a:solidFill>
                <a:latin typeface="Candara" pitchFamily="34" charset="0"/>
                <a:ea typeface="Calibri"/>
              </a:rPr>
              <a:t>Developmental Review, </a:t>
            </a:r>
            <a:r>
              <a:rPr lang="en-US" sz="1300" dirty="0" smtClean="0">
                <a:solidFill>
                  <a:schemeClr val="tx1">
                    <a:lumMod val="85000"/>
                    <a:lumOff val="15000"/>
                  </a:schemeClr>
                </a:solidFill>
                <a:latin typeface="Candara" pitchFamily="34" charset="0"/>
                <a:ea typeface="Calibri"/>
              </a:rPr>
              <a:t>28: 522–540.</a:t>
            </a:r>
            <a:r>
              <a:rPr lang="el-GR" sz="1300" dirty="0" smtClean="0">
                <a:solidFill>
                  <a:schemeClr val="tx1">
                    <a:lumMod val="85000"/>
                    <a:lumOff val="15000"/>
                  </a:schemeClr>
                </a:solidFill>
                <a:latin typeface="Candara" pitchFamily="34" charset="0"/>
                <a:ea typeface="Calibri"/>
              </a:rPr>
              <a:t> </a:t>
            </a:r>
          </a:p>
          <a:p>
            <a:pPr marL="205105" indent="-205105" algn="just">
              <a:buClr>
                <a:schemeClr val="accent2"/>
              </a:buClr>
              <a:buFont typeface="Arial" pitchFamily="34" charset="0"/>
              <a:buChar char="•"/>
            </a:pPr>
            <a:r>
              <a:rPr lang="el-GR" sz="1300" dirty="0" err="1" smtClean="0">
                <a:solidFill>
                  <a:schemeClr val="tx1">
                    <a:lumMod val="85000"/>
                    <a:lumOff val="15000"/>
                  </a:schemeClr>
                </a:solidFill>
                <a:latin typeface="Candara" pitchFamily="34" charset="0"/>
                <a:ea typeface="Calibri"/>
              </a:rPr>
              <a:t>Μπίμπου</a:t>
            </a:r>
            <a:r>
              <a:rPr lang="el-GR" sz="1300" dirty="0" smtClean="0">
                <a:solidFill>
                  <a:schemeClr val="tx1">
                    <a:lumMod val="85000"/>
                    <a:lumOff val="15000"/>
                  </a:schemeClr>
                </a:solidFill>
                <a:latin typeface="Candara" pitchFamily="34" charset="0"/>
                <a:ea typeface="Calibri"/>
              </a:rPr>
              <a:t>, Ι. 2005. </a:t>
            </a:r>
            <a:r>
              <a:rPr lang="el-GR" sz="1300" i="1" dirty="0" smtClean="0">
                <a:solidFill>
                  <a:schemeClr val="tx1">
                    <a:lumMod val="85000"/>
                    <a:lumOff val="15000"/>
                  </a:schemeClr>
                </a:solidFill>
                <a:latin typeface="Candara" pitchFamily="34" charset="0"/>
                <a:ea typeface="Calibri"/>
              </a:rPr>
              <a:t>Κι εγώ μπορώ να είμαι καλή μαμά! Ψυχική υγεία γονέων και παιδιών. </a:t>
            </a:r>
            <a:r>
              <a:rPr lang="el-GR" sz="1300" dirty="0" smtClean="0">
                <a:solidFill>
                  <a:schemeClr val="tx1">
                    <a:lumMod val="85000"/>
                    <a:lumOff val="15000"/>
                  </a:schemeClr>
                </a:solidFill>
                <a:latin typeface="Candara" pitchFamily="34" charset="0"/>
                <a:ea typeface="Calibri"/>
              </a:rPr>
              <a:t>Αθήνα: Ελληνικά Γράμματα.</a:t>
            </a:r>
            <a:r>
              <a:rPr lang="el-GR" sz="1300" i="1" dirty="0" smtClean="0">
                <a:solidFill>
                  <a:schemeClr val="tx1">
                    <a:lumMod val="85000"/>
                    <a:lumOff val="15000"/>
                  </a:schemeClr>
                </a:solidFill>
                <a:latin typeface="Candara" pitchFamily="34" charset="0"/>
                <a:ea typeface="Calibri"/>
              </a:rPr>
              <a:t> </a:t>
            </a:r>
          </a:p>
          <a:p>
            <a:pPr marL="205105" indent="-205105" algn="just">
              <a:buClr>
                <a:schemeClr val="accent2"/>
              </a:buClr>
              <a:buFont typeface="Arial" pitchFamily="34" charset="0"/>
              <a:buChar char="•"/>
            </a:pPr>
            <a:r>
              <a:rPr lang="el-GR" sz="1300" dirty="0" err="1" smtClean="0">
                <a:solidFill>
                  <a:schemeClr val="tx1">
                    <a:lumMod val="85000"/>
                    <a:lumOff val="15000"/>
                  </a:schemeClr>
                </a:solidFill>
                <a:latin typeface="Candara" pitchFamily="34" charset="0"/>
                <a:ea typeface="Calibri"/>
              </a:rPr>
              <a:t>Μπίμπου</a:t>
            </a:r>
            <a:r>
              <a:rPr lang="el-GR" sz="1300" dirty="0" smtClean="0">
                <a:solidFill>
                  <a:schemeClr val="tx1">
                    <a:lumMod val="85000"/>
                    <a:lumOff val="15000"/>
                  </a:schemeClr>
                </a:solidFill>
                <a:latin typeface="Candara" pitchFamily="34" charset="0"/>
                <a:ea typeface="Calibri"/>
              </a:rPr>
              <a:t>, Ι. </a:t>
            </a:r>
            <a:r>
              <a:rPr lang="el-GR" sz="1300" dirty="0" smtClean="0">
                <a:solidFill>
                  <a:schemeClr val="tx1">
                    <a:lumMod val="75000"/>
                    <a:lumOff val="25000"/>
                  </a:schemeClr>
                </a:solidFill>
                <a:latin typeface="Candara" pitchFamily="34" charset="0"/>
              </a:rPr>
              <a:t>2010. Ψυχολογία και σχολείο. Στο </a:t>
            </a:r>
            <a:r>
              <a:rPr lang="el-GR" sz="1300" i="1" dirty="0" err="1" smtClean="0">
                <a:solidFill>
                  <a:schemeClr val="tx1">
                    <a:lumMod val="75000"/>
                    <a:lumOff val="25000"/>
                  </a:schemeClr>
                </a:solidFill>
                <a:latin typeface="Candara" pitchFamily="34" charset="0"/>
              </a:rPr>
              <a:t>Αναστοχαστική</a:t>
            </a:r>
            <a:r>
              <a:rPr lang="el-GR" sz="1300" i="1" dirty="0" smtClean="0">
                <a:solidFill>
                  <a:schemeClr val="tx1">
                    <a:lumMod val="75000"/>
                    <a:lumOff val="25000"/>
                  </a:schemeClr>
                </a:solidFill>
                <a:latin typeface="Candara" pitchFamily="34" charset="0"/>
              </a:rPr>
              <a:t> πράξη. Ο αποκλεισμός στο σχολείο</a:t>
            </a:r>
            <a:r>
              <a:rPr lang="el-GR" sz="1300" dirty="0" smtClean="0">
                <a:solidFill>
                  <a:schemeClr val="tx1">
                    <a:lumMod val="75000"/>
                    <a:lumOff val="25000"/>
                  </a:schemeClr>
                </a:solidFill>
                <a:latin typeface="Candara" pitchFamily="34" charset="0"/>
              </a:rPr>
              <a:t>, </a:t>
            </a:r>
            <a:r>
              <a:rPr lang="el-GR" sz="1300" dirty="0" err="1" smtClean="0">
                <a:solidFill>
                  <a:schemeClr val="tx1">
                    <a:lumMod val="75000"/>
                    <a:lumOff val="25000"/>
                  </a:schemeClr>
                </a:solidFill>
                <a:latin typeface="Candara" pitchFamily="34" charset="0"/>
              </a:rPr>
              <a:t>Κωτσάκης</a:t>
            </a:r>
            <a:r>
              <a:rPr lang="el-GR" sz="1300" dirty="0" smtClean="0">
                <a:solidFill>
                  <a:schemeClr val="tx1">
                    <a:lumMod val="75000"/>
                    <a:lumOff val="25000"/>
                  </a:schemeClr>
                </a:solidFill>
                <a:latin typeface="Candara" pitchFamily="34" charset="0"/>
              </a:rPr>
              <a:t>, Δ., </a:t>
            </a:r>
            <a:r>
              <a:rPr lang="el-GR" sz="1300" dirty="0" err="1" smtClean="0">
                <a:solidFill>
                  <a:schemeClr val="tx1">
                    <a:lumMod val="75000"/>
                    <a:lumOff val="25000"/>
                  </a:schemeClr>
                </a:solidFill>
                <a:latin typeface="Candara" pitchFamily="34" charset="0"/>
              </a:rPr>
              <a:t>Μουρελή</a:t>
            </a:r>
            <a:r>
              <a:rPr lang="el-GR" sz="1300" dirty="0" smtClean="0">
                <a:solidFill>
                  <a:schemeClr val="tx1">
                    <a:lumMod val="75000"/>
                    <a:lumOff val="25000"/>
                  </a:schemeClr>
                </a:solidFill>
                <a:latin typeface="Candara" pitchFamily="34" charset="0"/>
              </a:rPr>
              <a:t>, Ε., </a:t>
            </a:r>
            <a:r>
              <a:rPr lang="el-GR" sz="1300" dirty="0" err="1" smtClean="0">
                <a:solidFill>
                  <a:schemeClr val="tx1">
                    <a:lumMod val="75000"/>
                    <a:lumOff val="25000"/>
                  </a:schemeClr>
                </a:solidFill>
                <a:latin typeface="Candara" pitchFamily="34" charset="0"/>
              </a:rPr>
              <a:t>Μπίμπου</a:t>
            </a:r>
            <a:r>
              <a:rPr lang="el-GR" sz="1300" dirty="0" smtClean="0">
                <a:solidFill>
                  <a:schemeClr val="tx1">
                    <a:lumMod val="75000"/>
                    <a:lumOff val="25000"/>
                  </a:schemeClr>
                </a:solidFill>
                <a:latin typeface="Candara" pitchFamily="34" charset="0"/>
              </a:rPr>
              <a:t>, Ι., </a:t>
            </a:r>
            <a:r>
              <a:rPr lang="el-GR" sz="1300" dirty="0" err="1" smtClean="0">
                <a:solidFill>
                  <a:schemeClr val="tx1">
                    <a:lumMod val="75000"/>
                    <a:lumOff val="25000"/>
                  </a:schemeClr>
                </a:solidFill>
                <a:latin typeface="Candara" pitchFamily="34" charset="0"/>
              </a:rPr>
              <a:t>Μπουτουλούση</a:t>
            </a:r>
            <a:r>
              <a:rPr lang="el-GR" sz="1300" dirty="0" smtClean="0">
                <a:solidFill>
                  <a:schemeClr val="tx1">
                    <a:lumMod val="75000"/>
                    <a:lumOff val="25000"/>
                  </a:schemeClr>
                </a:solidFill>
                <a:latin typeface="Candara" pitchFamily="34" charset="0"/>
              </a:rPr>
              <a:t>, Ε., Αλεξανδρή, Χ. </a:t>
            </a:r>
            <a:r>
              <a:rPr lang="el-GR" sz="1300" dirty="0" err="1" smtClean="0">
                <a:solidFill>
                  <a:schemeClr val="tx1">
                    <a:lumMod val="75000"/>
                    <a:lumOff val="25000"/>
                  </a:schemeClr>
                </a:solidFill>
                <a:latin typeface="Candara" pitchFamily="34" charset="0"/>
              </a:rPr>
              <a:t>Γκέσογλου</a:t>
            </a:r>
            <a:r>
              <a:rPr lang="el-GR" sz="1300" dirty="0" smtClean="0">
                <a:solidFill>
                  <a:schemeClr val="tx1">
                    <a:lumMod val="75000"/>
                    <a:lumOff val="25000"/>
                  </a:schemeClr>
                </a:solidFill>
                <a:latin typeface="Candara" pitchFamily="34" charset="0"/>
              </a:rPr>
              <a:t>, Ε., </a:t>
            </a:r>
            <a:r>
              <a:rPr lang="el-GR" sz="1300" dirty="0" err="1" smtClean="0">
                <a:solidFill>
                  <a:schemeClr val="tx1">
                    <a:lumMod val="75000"/>
                    <a:lumOff val="25000"/>
                  </a:schemeClr>
                </a:solidFill>
                <a:latin typeface="Candara" pitchFamily="34" charset="0"/>
              </a:rPr>
              <a:t>Καρπούζα</a:t>
            </a:r>
            <a:r>
              <a:rPr lang="el-GR" sz="1300" dirty="0" smtClean="0">
                <a:solidFill>
                  <a:schemeClr val="tx1">
                    <a:lumMod val="75000"/>
                    <a:lumOff val="25000"/>
                  </a:schemeClr>
                </a:solidFill>
                <a:latin typeface="Candara" pitchFamily="34" charset="0"/>
              </a:rPr>
              <a:t>, Α. &amp; </a:t>
            </a:r>
            <a:r>
              <a:rPr lang="el-GR" sz="1300" dirty="0" err="1" smtClean="0">
                <a:solidFill>
                  <a:schemeClr val="tx1">
                    <a:lumMod val="75000"/>
                    <a:lumOff val="25000"/>
                  </a:schemeClr>
                </a:solidFill>
                <a:latin typeface="Candara" pitchFamily="34" charset="0"/>
              </a:rPr>
              <a:t>Σπανοπούλου</a:t>
            </a:r>
            <a:r>
              <a:rPr lang="el-GR" sz="1300" dirty="0" smtClean="0">
                <a:solidFill>
                  <a:schemeClr val="tx1">
                    <a:lumMod val="75000"/>
                    <a:lumOff val="25000"/>
                  </a:schemeClr>
                </a:solidFill>
                <a:latin typeface="Candara" pitchFamily="34" charset="0"/>
              </a:rPr>
              <a:t>, 307-383. Ε. Αθήνα: Νήσος Π. </a:t>
            </a:r>
            <a:r>
              <a:rPr lang="el-GR" sz="1300" dirty="0" err="1" smtClean="0">
                <a:solidFill>
                  <a:schemeClr val="tx1">
                    <a:lumMod val="75000"/>
                    <a:lumOff val="25000"/>
                  </a:schemeClr>
                </a:solidFill>
                <a:latin typeface="Candara" pitchFamily="34" charset="0"/>
              </a:rPr>
              <a:t>Καπόλα</a:t>
            </a:r>
            <a:r>
              <a:rPr lang="el-GR" sz="1300" dirty="0" smtClean="0">
                <a:solidFill>
                  <a:schemeClr val="tx1">
                    <a:lumMod val="75000"/>
                    <a:lumOff val="25000"/>
                  </a:schemeClr>
                </a:solidFill>
                <a:latin typeface="Candara" pitchFamily="34" charset="0"/>
              </a:rPr>
              <a:t>, Τετράδια 21.</a:t>
            </a:r>
            <a:endParaRPr lang="el-GR" sz="1300" dirty="0" smtClean="0">
              <a:solidFill>
                <a:schemeClr val="tx1">
                  <a:lumMod val="75000"/>
                  <a:lumOff val="25000"/>
                </a:schemeClr>
              </a:solidFill>
              <a:latin typeface="Candara" pitchFamily="34" charset="0"/>
              <a:ea typeface="Calibri"/>
            </a:endParaRPr>
          </a:p>
          <a:p>
            <a:pPr marL="205105" indent="-205105" algn="just">
              <a:buClr>
                <a:schemeClr val="accent2"/>
              </a:buClr>
              <a:buFont typeface="Arial" pitchFamily="34" charset="0"/>
              <a:buChar char="•"/>
            </a:pPr>
            <a:r>
              <a:rPr lang="en-US" sz="1300" dirty="0" smtClean="0">
                <a:solidFill>
                  <a:schemeClr val="tx1">
                    <a:lumMod val="85000"/>
                    <a:lumOff val="15000"/>
                  </a:schemeClr>
                </a:solidFill>
                <a:latin typeface="Candara" pitchFamily="34" charset="0"/>
              </a:rPr>
              <a:t>Olweus, D. 1991. Victimization among school children. </a:t>
            </a:r>
            <a:r>
              <a:rPr lang="el-GR" sz="1300" dirty="0" smtClean="0">
                <a:solidFill>
                  <a:schemeClr val="tx1">
                    <a:lumMod val="85000"/>
                    <a:lumOff val="15000"/>
                  </a:schemeClr>
                </a:solidFill>
                <a:latin typeface="Candara" pitchFamily="34" charset="0"/>
              </a:rPr>
              <a:t>Στο </a:t>
            </a:r>
            <a:r>
              <a:rPr lang="en-US" sz="1300" i="1" dirty="0" smtClean="0">
                <a:solidFill>
                  <a:schemeClr val="tx1">
                    <a:lumMod val="85000"/>
                    <a:lumOff val="15000"/>
                  </a:schemeClr>
                </a:solidFill>
                <a:latin typeface="Candara" pitchFamily="34" charset="0"/>
              </a:rPr>
              <a:t>Advances in psychology, Targets of violence and aggression, </a:t>
            </a:r>
            <a:r>
              <a:rPr lang="el-GR" sz="1300" i="1" dirty="0" err="1" smtClean="0">
                <a:solidFill>
                  <a:schemeClr val="tx1">
                    <a:lumMod val="85000"/>
                    <a:lumOff val="15000"/>
                  </a:schemeClr>
                </a:solidFill>
                <a:latin typeface="Candara" pitchFamily="34" charset="0"/>
              </a:rPr>
              <a:t>επιμ</a:t>
            </a:r>
            <a:r>
              <a:rPr lang="en-US" sz="1300" i="1" dirty="0" smtClean="0">
                <a:solidFill>
                  <a:schemeClr val="tx1">
                    <a:lumMod val="85000"/>
                    <a:lumOff val="15000"/>
                  </a:schemeClr>
                </a:solidFill>
                <a:latin typeface="Candara" pitchFamily="34" charset="0"/>
              </a:rPr>
              <a:t>. R. </a:t>
            </a:r>
            <a:r>
              <a:rPr lang="en-US" sz="1300" i="1" dirty="0" err="1" smtClean="0">
                <a:solidFill>
                  <a:schemeClr val="tx1">
                    <a:lumMod val="85000"/>
                    <a:lumOff val="15000"/>
                  </a:schemeClr>
                </a:solidFill>
                <a:latin typeface="Candara" pitchFamily="34" charset="0"/>
              </a:rPr>
              <a:t>Baenninger</a:t>
            </a:r>
            <a:r>
              <a:rPr lang="en-US" sz="1300" i="1" dirty="0" smtClean="0">
                <a:solidFill>
                  <a:schemeClr val="tx1">
                    <a:lumMod val="85000"/>
                    <a:lumOff val="15000"/>
                  </a:schemeClr>
                </a:solidFill>
                <a:latin typeface="Candara" pitchFamily="34" charset="0"/>
              </a:rPr>
              <a:t>, </a:t>
            </a:r>
            <a:r>
              <a:rPr lang="el-GR" sz="1300" i="1" dirty="0" smtClean="0">
                <a:solidFill>
                  <a:schemeClr val="tx1">
                    <a:lumMod val="85000"/>
                    <a:lumOff val="15000"/>
                  </a:schemeClr>
                </a:solidFill>
                <a:latin typeface="Candara" pitchFamily="34" charset="0"/>
              </a:rPr>
              <a:t>σ</a:t>
            </a:r>
            <a:r>
              <a:rPr lang="en-US" sz="1300" i="1" dirty="0" smtClean="0">
                <a:solidFill>
                  <a:schemeClr val="tx1">
                    <a:lumMod val="85000"/>
                    <a:lumOff val="15000"/>
                  </a:schemeClr>
                </a:solidFill>
                <a:latin typeface="Candara" pitchFamily="34" charset="0"/>
              </a:rPr>
              <a:t>. 45–102</a:t>
            </a:r>
            <a:r>
              <a:rPr lang="en-US" sz="1300" dirty="0" smtClean="0">
                <a:solidFill>
                  <a:schemeClr val="tx1">
                    <a:lumMod val="85000"/>
                    <a:lumOff val="15000"/>
                  </a:schemeClr>
                </a:solidFill>
                <a:latin typeface="Candara" pitchFamily="34" charset="0"/>
              </a:rPr>
              <a:t>. Holland: Elsevier Science.</a:t>
            </a:r>
            <a:endParaRPr lang="el-GR" sz="1300" dirty="0" smtClean="0">
              <a:solidFill>
                <a:schemeClr val="tx1">
                  <a:lumMod val="85000"/>
                  <a:lumOff val="15000"/>
                </a:schemeClr>
              </a:solidFill>
              <a:latin typeface="Candara" pitchFamily="34" charset="0"/>
            </a:endParaRPr>
          </a:p>
          <a:p>
            <a:pPr marL="205105" indent="-205105" algn="just">
              <a:buClr>
                <a:schemeClr val="accent2"/>
              </a:buClr>
              <a:buFont typeface="Arial" pitchFamily="34" charset="0"/>
              <a:buChar char="•"/>
            </a:pPr>
            <a:r>
              <a:rPr lang="en-US" sz="1300" dirty="0" smtClean="0">
                <a:solidFill>
                  <a:schemeClr val="tx1">
                    <a:lumMod val="85000"/>
                    <a:lumOff val="15000"/>
                  </a:schemeClr>
                </a:solidFill>
                <a:latin typeface="Candara" pitchFamily="34" charset="0"/>
                <a:ea typeface="Times New Roman"/>
              </a:rPr>
              <a:t>Olweus, D.</a:t>
            </a:r>
            <a:r>
              <a:rPr lang="en-US" sz="1300" dirty="0" smtClean="0">
                <a:solidFill>
                  <a:schemeClr val="tx1">
                    <a:lumMod val="85000"/>
                    <a:lumOff val="15000"/>
                  </a:schemeClr>
                </a:solidFill>
                <a:latin typeface="Candara" pitchFamily="34" charset="0"/>
                <a:ea typeface="Calibri"/>
              </a:rPr>
              <a:t>1994</a:t>
            </a:r>
            <a:r>
              <a:rPr lang="en-US" sz="1300" dirty="0" smtClean="0">
                <a:solidFill>
                  <a:schemeClr val="tx1">
                    <a:lumMod val="85000"/>
                    <a:lumOff val="15000"/>
                  </a:schemeClr>
                </a:solidFill>
                <a:latin typeface="Candara" pitchFamily="34" charset="0"/>
                <a:ea typeface="Times New Roman"/>
              </a:rPr>
              <a:t>. </a:t>
            </a:r>
            <a:r>
              <a:rPr lang="en-US" sz="1300" dirty="0" smtClean="0">
                <a:solidFill>
                  <a:schemeClr val="tx1">
                    <a:lumMod val="85000"/>
                    <a:lumOff val="15000"/>
                  </a:schemeClr>
                </a:solidFill>
                <a:latin typeface="Candara" pitchFamily="34" charset="0"/>
                <a:ea typeface="Calibri"/>
              </a:rPr>
              <a:t>2009. </a:t>
            </a:r>
            <a:r>
              <a:rPr lang="el-GR" sz="1300" i="1" dirty="0" smtClean="0">
                <a:solidFill>
                  <a:schemeClr val="tx1">
                    <a:lumMod val="85000"/>
                    <a:lumOff val="15000"/>
                  </a:schemeClr>
                </a:solidFill>
                <a:latin typeface="Candara" pitchFamily="34" charset="0"/>
                <a:ea typeface="Calibri"/>
              </a:rPr>
              <a:t>Εκφοβισμός και βία στο σχολείο</a:t>
            </a:r>
            <a:r>
              <a:rPr lang="en-US" sz="1300" i="1" dirty="0" smtClean="0">
                <a:solidFill>
                  <a:schemeClr val="tx1">
                    <a:lumMod val="85000"/>
                    <a:lumOff val="15000"/>
                  </a:schemeClr>
                </a:solidFill>
                <a:latin typeface="Candara" pitchFamily="34" charset="0"/>
                <a:ea typeface="Calibri"/>
              </a:rPr>
              <a:t>,</a:t>
            </a:r>
            <a:r>
              <a:rPr lang="en-US" sz="1300" dirty="0" smtClean="0">
                <a:solidFill>
                  <a:schemeClr val="tx1">
                    <a:lumMod val="85000"/>
                    <a:lumOff val="15000"/>
                  </a:schemeClr>
                </a:solidFill>
                <a:latin typeface="Candara" pitchFamily="34" charset="0"/>
                <a:ea typeface="Calibri"/>
              </a:rPr>
              <a:t> </a:t>
            </a:r>
            <a:r>
              <a:rPr lang="el-GR" sz="1300" dirty="0" smtClean="0">
                <a:solidFill>
                  <a:schemeClr val="tx1">
                    <a:lumMod val="85000"/>
                    <a:lumOff val="15000"/>
                  </a:schemeClr>
                </a:solidFill>
                <a:latin typeface="Candara" pitchFamily="34" charset="0"/>
                <a:ea typeface="Calibri"/>
              </a:rPr>
              <a:t>Αθήνα</a:t>
            </a:r>
            <a:r>
              <a:rPr lang="en-US" sz="1300" dirty="0" smtClean="0">
                <a:solidFill>
                  <a:schemeClr val="tx1">
                    <a:lumMod val="85000"/>
                    <a:lumOff val="15000"/>
                  </a:schemeClr>
                </a:solidFill>
                <a:latin typeface="Candara" pitchFamily="34" charset="0"/>
                <a:ea typeface="Calibri"/>
              </a:rPr>
              <a:t>: </a:t>
            </a:r>
            <a:r>
              <a:rPr lang="el-GR" sz="1300" dirty="0" smtClean="0">
                <a:solidFill>
                  <a:schemeClr val="tx1">
                    <a:lumMod val="85000"/>
                    <a:lumOff val="15000"/>
                  </a:schemeClr>
                </a:solidFill>
                <a:latin typeface="Candara" pitchFamily="34" charset="0"/>
                <a:ea typeface="Calibri"/>
              </a:rPr>
              <a:t>ΕΨΥΠΕ</a:t>
            </a:r>
            <a:r>
              <a:rPr lang="en-US" sz="1300" dirty="0" smtClean="0">
                <a:solidFill>
                  <a:schemeClr val="tx1">
                    <a:lumMod val="85000"/>
                    <a:lumOff val="15000"/>
                  </a:schemeClr>
                </a:solidFill>
                <a:latin typeface="Candara" pitchFamily="34" charset="0"/>
                <a:ea typeface="Calibri"/>
              </a:rPr>
              <a:t>.</a:t>
            </a:r>
            <a:endParaRPr lang="el-GR" sz="1300" dirty="0" smtClean="0">
              <a:solidFill>
                <a:schemeClr val="tx1">
                  <a:lumMod val="85000"/>
                  <a:lumOff val="15000"/>
                </a:schemeClr>
              </a:solidFill>
              <a:latin typeface="Candara" pitchFamily="34" charset="0"/>
              <a:ea typeface="Calibri"/>
            </a:endParaRPr>
          </a:p>
          <a:p>
            <a:pPr marL="205105" indent="-205105" algn="just">
              <a:buClr>
                <a:schemeClr val="accent2"/>
              </a:buClr>
              <a:buFont typeface="Arial" pitchFamily="34" charset="0"/>
              <a:buChar char="•"/>
            </a:pPr>
            <a:r>
              <a:rPr lang="en-GB" sz="1300" dirty="0" smtClean="0">
                <a:solidFill>
                  <a:schemeClr val="tx1">
                    <a:lumMod val="85000"/>
                    <a:lumOff val="15000"/>
                  </a:schemeClr>
                </a:solidFill>
                <a:latin typeface="Candara" pitchFamily="34" charset="0"/>
                <a:ea typeface="Calibri"/>
              </a:rPr>
              <a:t>Rigby, K. 1993. School Children's Perceptions of Their Families and Parents as a Function of Peer Relations.</a:t>
            </a:r>
            <a:r>
              <a:rPr lang="en-GB" sz="1300" i="1" dirty="0" smtClean="0">
                <a:solidFill>
                  <a:schemeClr val="tx1">
                    <a:lumMod val="85000"/>
                    <a:lumOff val="15000"/>
                  </a:schemeClr>
                </a:solidFill>
                <a:latin typeface="Candara" pitchFamily="34" charset="0"/>
                <a:ea typeface="Calibri"/>
              </a:rPr>
              <a:t> Journal of Genetic Psychology</a:t>
            </a:r>
            <a:r>
              <a:rPr lang="en-GB" sz="1300" dirty="0" smtClean="0">
                <a:solidFill>
                  <a:schemeClr val="tx1">
                    <a:lumMod val="85000"/>
                    <a:lumOff val="15000"/>
                  </a:schemeClr>
                </a:solidFill>
                <a:latin typeface="Candara" pitchFamily="34" charset="0"/>
                <a:ea typeface="Calibri"/>
              </a:rPr>
              <a:t>, 154 (4)</a:t>
            </a:r>
            <a:r>
              <a:rPr lang="el-GR" sz="1300" dirty="0" smtClean="0">
                <a:solidFill>
                  <a:schemeClr val="tx1">
                    <a:lumMod val="85000"/>
                    <a:lumOff val="15000"/>
                  </a:schemeClr>
                </a:solidFill>
                <a:latin typeface="Candara" pitchFamily="34" charset="0"/>
                <a:ea typeface="Calibri"/>
              </a:rPr>
              <a:t>:</a:t>
            </a:r>
            <a:r>
              <a:rPr lang="en-GB" sz="1300" dirty="0" smtClean="0">
                <a:solidFill>
                  <a:schemeClr val="tx1">
                    <a:lumMod val="85000"/>
                    <a:lumOff val="15000"/>
                  </a:schemeClr>
                </a:solidFill>
                <a:latin typeface="Candara" pitchFamily="34" charset="0"/>
                <a:ea typeface="Calibri"/>
              </a:rPr>
              <a:t> 501- 513.</a:t>
            </a:r>
            <a:endParaRPr lang="el-GR" sz="1300" dirty="0" smtClean="0">
              <a:solidFill>
                <a:schemeClr val="tx1">
                  <a:lumMod val="85000"/>
                  <a:lumOff val="15000"/>
                </a:schemeClr>
              </a:solidFill>
              <a:latin typeface="Candara" pitchFamily="34" charset="0"/>
              <a:ea typeface="Calibri"/>
            </a:endParaRPr>
          </a:p>
          <a:p>
            <a:pPr marL="205105" indent="-205105" algn="just">
              <a:buClr>
                <a:schemeClr val="accent2"/>
              </a:buClr>
              <a:buFont typeface="Arial" pitchFamily="34" charset="0"/>
              <a:buChar char="•"/>
            </a:pPr>
            <a:r>
              <a:rPr lang="en-US" sz="1300" dirty="0" smtClean="0">
                <a:solidFill>
                  <a:schemeClr val="tx1">
                    <a:lumMod val="85000"/>
                    <a:lumOff val="15000"/>
                  </a:schemeClr>
                </a:solidFill>
                <a:latin typeface="Candara" pitchFamily="34" charset="0"/>
                <a:ea typeface="Calibri"/>
              </a:rPr>
              <a:t>Rigby, K. 2008. </a:t>
            </a:r>
            <a:r>
              <a:rPr lang="el-GR" sz="1300" i="1" dirty="0" smtClean="0">
                <a:solidFill>
                  <a:schemeClr val="tx1">
                    <a:lumMod val="85000"/>
                    <a:lumOff val="15000"/>
                  </a:schemeClr>
                </a:solidFill>
                <a:latin typeface="Candara" pitchFamily="34" charset="0"/>
                <a:ea typeface="Calibri"/>
              </a:rPr>
              <a:t>Σχολικός εκφοβισμός</a:t>
            </a:r>
            <a:r>
              <a:rPr lang="en-US" sz="1300" i="1" dirty="0" smtClean="0">
                <a:solidFill>
                  <a:schemeClr val="tx1">
                    <a:lumMod val="85000"/>
                    <a:lumOff val="15000"/>
                  </a:schemeClr>
                </a:solidFill>
                <a:latin typeface="Candara" pitchFamily="34" charset="0"/>
                <a:ea typeface="Calibri"/>
              </a:rPr>
              <a:t>.</a:t>
            </a:r>
            <a:r>
              <a:rPr lang="en-US" sz="1300" dirty="0" smtClean="0">
                <a:solidFill>
                  <a:schemeClr val="tx1">
                    <a:lumMod val="85000"/>
                    <a:lumOff val="15000"/>
                  </a:schemeClr>
                </a:solidFill>
                <a:latin typeface="Candara" pitchFamily="34" charset="0"/>
                <a:ea typeface="Calibri"/>
              </a:rPr>
              <a:t> </a:t>
            </a:r>
            <a:r>
              <a:rPr lang="el-GR" sz="1300" dirty="0" smtClean="0">
                <a:solidFill>
                  <a:schemeClr val="tx1">
                    <a:lumMod val="85000"/>
                    <a:lumOff val="15000"/>
                  </a:schemeClr>
                </a:solidFill>
                <a:latin typeface="Candara" pitchFamily="34" charset="0"/>
                <a:ea typeface="Calibri"/>
              </a:rPr>
              <a:t>Σύγχρονες απόψεις</a:t>
            </a:r>
            <a:r>
              <a:rPr lang="en-US" sz="1300" dirty="0" smtClean="0">
                <a:solidFill>
                  <a:schemeClr val="tx1">
                    <a:lumMod val="85000"/>
                    <a:lumOff val="15000"/>
                  </a:schemeClr>
                </a:solidFill>
                <a:latin typeface="Candara" pitchFamily="34" charset="0"/>
                <a:ea typeface="Calibri"/>
              </a:rPr>
              <a:t>. </a:t>
            </a:r>
            <a:r>
              <a:rPr lang="el-GR" sz="1300" dirty="0" smtClean="0">
                <a:solidFill>
                  <a:schemeClr val="tx1">
                    <a:lumMod val="85000"/>
                    <a:lumOff val="15000"/>
                  </a:schemeClr>
                </a:solidFill>
                <a:latin typeface="Candara" pitchFamily="34" charset="0"/>
                <a:ea typeface="Calibri"/>
              </a:rPr>
              <a:t>Αθήνα</a:t>
            </a:r>
            <a:r>
              <a:rPr lang="en-US" sz="1300" dirty="0" smtClean="0">
                <a:solidFill>
                  <a:schemeClr val="tx1">
                    <a:lumMod val="85000"/>
                    <a:lumOff val="15000"/>
                  </a:schemeClr>
                </a:solidFill>
                <a:latin typeface="Candara" pitchFamily="34" charset="0"/>
                <a:ea typeface="Calibri"/>
              </a:rPr>
              <a:t>: </a:t>
            </a:r>
            <a:r>
              <a:rPr lang="el-GR" sz="1300" dirty="0" smtClean="0">
                <a:solidFill>
                  <a:schemeClr val="tx1">
                    <a:lumMod val="85000"/>
                    <a:lumOff val="15000"/>
                  </a:schemeClr>
                </a:solidFill>
                <a:latin typeface="Candara" pitchFamily="34" charset="0"/>
                <a:ea typeface="Calibri"/>
              </a:rPr>
              <a:t>Τόπος</a:t>
            </a:r>
            <a:r>
              <a:rPr lang="en-US" sz="1300" dirty="0" smtClean="0">
                <a:solidFill>
                  <a:schemeClr val="tx1">
                    <a:lumMod val="85000"/>
                    <a:lumOff val="15000"/>
                  </a:schemeClr>
                </a:solidFill>
                <a:latin typeface="Candara" pitchFamily="34" charset="0"/>
                <a:ea typeface="Calibri"/>
              </a:rPr>
              <a:t>. </a:t>
            </a:r>
            <a:endParaRPr lang="el-GR" sz="1300" dirty="0" smtClean="0">
              <a:solidFill>
                <a:schemeClr val="tx1">
                  <a:lumMod val="85000"/>
                  <a:lumOff val="15000"/>
                </a:schemeClr>
              </a:solidFill>
              <a:latin typeface="Candara" pitchFamily="34" charset="0"/>
              <a:ea typeface="Calibri"/>
            </a:endParaRPr>
          </a:p>
          <a:p>
            <a:pPr marL="205105" indent="-205105" algn="just">
              <a:buClr>
                <a:schemeClr val="accent2"/>
              </a:buClr>
              <a:buFont typeface="Arial" pitchFamily="34" charset="0"/>
              <a:buChar char="•"/>
            </a:pPr>
            <a:r>
              <a:rPr lang="en-US" sz="1300" dirty="0" err="1" smtClean="0">
                <a:solidFill>
                  <a:schemeClr val="tx1">
                    <a:lumMod val="85000"/>
                    <a:lumOff val="15000"/>
                  </a:schemeClr>
                </a:solidFill>
                <a:latin typeface="Candara" pitchFamily="34" charset="0"/>
                <a:ea typeface="Calibri"/>
              </a:rPr>
              <a:t>Swearer</a:t>
            </a:r>
            <a:r>
              <a:rPr lang="en-US" sz="1300" dirty="0" smtClean="0">
                <a:solidFill>
                  <a:schemeClr val="tx1">
                    <a:lumMod val="85000"/>
                    <a:lumOff val="15000"/>
                  </a:schemeClr>
                </a:solidFill>
                <a:latin typeface="Candara" pitchFamily="34" charset="0"/>
                <a:ea typeface="Calibri"/>
              </a:rPr>
              <a:t> S., </a:t>
            </a:r>
            <a:r>
              <a:rPr lang="en-US" sz="1300" dirty="0" err="1" smtClean="0">
                <a:solidFill>
                  <a:schemeClr val="tx1">
                    <a:lumMod val="85000"/>
                    <a:lumOff val="15000"/>
                  </a:schemeClr>
                </a:solidFill>
                <a:latin typeface="Candara" pitchFamily="34" charset="0"/>
                <a:ea typeface="Calibri"/>
              </a:rPr>
              <a:t>Espelage</a:t>
            </a:r>
            <a:r>
              <a:rPr lang="en-US" sz="1300" dirty="0" smtClean="0">
                <a:solidFill>
                  <a:schemeClr val="tx1">
                    <a:lumMod val="85000"/>
                    <a:lumOff val="15000"/>
                  </a:schemeClr>
                </a:solidFill>
                <a:latin typeface="Candara" pitchFamily="34" charset="0"/>
                <a:ea typeface="Calibri"/>
              </a:rPr>
              <a:t>, D., Napolitano, S. 2009. </a:t>
            </a:r>
            <a:r>
              <a:rPr lang="en-US" sz="1300" i="1" dirty="0" smtClean="0">
                <a:solidFill>
                  <a:schemeClr val="tx1">
                    <a:lumMod val="85000"/>
                    <a:lumOff val="15000"/>
                  </a:schemeClr>
                </a:solidFill>
                <a:latin typeface="Candara" pitchFamily="34" charset="0"/>
                <a:ea typeface="Calibri"/>
              </a:rPr>
              <a:t>Bullying prevention and intervention: realistic strategies for schools</a:t>
            </a:r>
            <a:r>
              <a:rPr lang="en-US" sz="1300" dirty="0" smtClean="0">
                <a:solidFill>
                  <a:schemeClr val="tx1">
                    <a:lumMod val="85000"/>
                    <a:lumOff val="15000"/>
                  </a:schemeClr>
                </a:solidFill>
                <a:latin typeface="Candara" pitchFamily="34" charset="0"/>
                <a:ea typeface="Calibri"/>
              </a:rPr>
              <a:t>. New York: The Guilford Press.</a:t>
            </a:r>
            <a:endParaRPr lang="el-GR" sz="1300" dirty="0" smtClean="0">
              <a:solidFill>
                <a:schemeClr val="tx1">
                  <a:lumMod val="85000"/>
                  <a:lumOff val="15000"/>
                </a:schemeClr>
              </a:solidFill>
              <a:latin typeface="Candara" pitchFamily="34" charset="0"/>
              <a:ea typeface="Calibri"/>
            </a:endParaRPr>
          </a:p>
          <a:p>
            <a:pPr marL="205105" indent="-205105" algn="just">
              <a:buClr>
                <a:schemeClr val="accent2"/>
              </a:buClr>
              <a:buFont typeface="Arial" pitchFamily="34" charset="0"/>
              <a:buChar char="•"/>
            </a:pPr>
            <a:r>
              <a:rPr lang="en-US" sz="1300" dirty="0" smtClean="0">
                <a:solidFill>
                  <a:schemeClr val="tx1">
                    <a:lumMod val="85000"/>
                    <a:lumOff val="15000"/>
                  </a:schemeClr>
                </a:solidFill>
                <a:latin typeface="Candara" pitchFamily="34" charset="0"/>
              </a:rPr>
              <a:t>Sawyer, J. L., </a:t>
            </a:r>
            <a:r>
              <a:rPr lang="en-US" sz="1300" dirty="0" err="1" smtClean="0">
                <a:solidFill>
                  <a:schemeClr val="tx1">
                    <a:lumMod val="85000"/>
                    <a:lumOff val="15000"/>
                  </a:schemeClr>
                </a:solidFill>
                <a:latin typeface="Candara" pitchFamily="34" charset="0"/>
              </a:rPr>
              <a:t>Mishna</a:t>
            </a:r>
            <a:r>
              <a:rPr lang="en-US" sz="1300" dirty="0" smtClean="0">
                <a:solidFill>
                  <a:schemeClr val="tx1">
                    <a:lumMod val="85000"/>
                    <a:lumOff val="15000"/>
                  </a:schemeClr>
                </a:solidFill>
                <a:latin typeface="Candara" pitchFamily="34" charset="0"/>
              </a:rPr>
              <a:t>, F., </a:t>
            </a:r>
            <a:r>
              <a:rPr lang="en-US" sz="1300" dirty="0" err="1" smtClean="0">
                <a:solidFill>
                  <a:schemeClr val="tx1">
                    <a:lumMod val="85000"/>
                    <a:lumOff val="15000"/>
                  </a:schemeClr>
                </a:solidFill>
                <a:latin typeface="Candara" pitchFamily="34" charset="0"/>
              </a:rPr>
              <a:t>Pepler</a:t>
            </a:r>
            <a:r>
              <a:rPr lang="en-US" sz="1300" dirty="0" smtClean="0">
                <a:solidFill>
                  <a:schemeClr val="tx1">
                    <a:lumMod val="85000"/>
                    <a:lumOff val="15000"/>
                  </a:schemeClr>
                </a:solidFill>
                <a:latin typeface="Candara" pitchFamily="34" charset="0"/>
              </a:rPr>
              <a:t>, D. &amp; Wiener, J. 2011. The missing voice: Parents' perspectives of bullying. </a:t>
            </a:r>
            <a:r>
              <a:rPr lang="el-GR" sz="1300" dirty="0" err="1" smtClean="0">
                <a:solidFill>
                  <a:schemeClr val="tx1">
                    <a:lumMod val="85000"/>
                    <a:lumOff val="15000"/>
                  </a:schemeClr>
                </a:solidFill>
                <a:latin typeface="Candara" pitchFamily="34" charset="0"/>
              </a:rPr>
              <a:t>Children</a:t>
            </a:r>
            <a:r>
              <a:rPr lang="el-GR" sz="1300" dirty="0" smtClean="0">
                <a:solidFill>
                  <a:schemeClr val="tx1">
                    <a:lumMod val="85000"/>
                    <a:lumOff val="15000"/>
                  </a:schemeClr>
                </a:solidFill>
                <a:latin typeface="Candara" pitchFamily="34" charset="0"/>
              </a:rPr>
              <a:t> </a:t>
            </a:r>
            <a:r>
              <a:rPr lang="el-GR" sz="1300" dirty="0" err="1" smtClean="0">
                <a:solidFill>
                  <a:schemeClr val="tx1">
                    <a:lumMod val="85000"/>
                    <a:lumOff val="15000"/>
                  </a:schemeClr>
                </a:solidFill>
                <a:latin typeface="Candara" pitchFamily="34" charset="0"/>
              </a:rPr>
              <a:t>and</a:t>
            </a:r>
            <a:r>
              <a:rPr lang="el-GR" sz="1300" dirty="0" smtClean="0">
                <a:solidFill>
                  <a:schemeClr val="tx1">
                    <a:lumMod val="85000"/>
                    <a:lumOff val="15000"/>
                  </a:schemeClr>
                </a:solidFill>
                <a:latin typeface="Candara" pitchFamily="34" charset="0"/>
              </a:rPr>
              <a:t> </a:t>
            </a:r>
            <a:r>
              <a:rPr lang="el-GR" sz="1300" dirty="0" err="1" smtClean="0">
                <a:solidFill>
                  <a:schemeClr val="tx1">
                    <a:lumMod val="85000"/>
                    <a:lumOff val="15000"/>
                  </a:schemeClr>
                </a:solidFill>
                <a:latin typeface="Candara" pitchFamily="34" charset="0"/>
              </a:rPr>
              <a:t>Youth</a:t>
            </a:r>
            <a:r>
              <a:rPr lang="el-GR" sz="1300" dirty="0" smtClean="0">
                <a:solidFill>
                  <a:schemeClr val="tx1">
                    <a:lumMod val="85000"/>
                    <a:lumOff val="15000"/>
                  </a:schemeClr>
                </a:solidFill>
                <a:latin typeface="Candara" pitchFamily="34" charset="0"/>
              </a:rPr>
              <a:t> </a:t>
            </a:r>
            <a:r>
              <a:rPr lang="el-GR" sz="1300" dirty="0" err="1" smtClean="0">
                <a:solidFill>
                  <a:schemeClr val="tx1">
                    <a:lumMod val="85000"/>
                    <a:lumOff val="15000"/>
                  </a:schemeClr>
                </a:solidFill>
                <a:latin typeface="Candara" pitchFamily="34" charset="0"/>
              </a:rPr>
              <a:t>Services</a:t>
            </a:r>
            <a:r>
              <a:rPr lang="el-GR" sz="1300" dirty="0" smtClean="0">
                <a:solidFill>
                  <a:schemeClr val="tx1">
                    <a:lumMod val="85000"/>
                    <a:lumOff val="15000"/>
                  </a:schemeClr>
                </a:solidFill>
                <a:latin typeface="Candara" pitchFamily="34" charset="0"/>
              </a:rPr>
              <a:t> </a:t>
            </a:r>
            <a:r>
              <a:rPr lang="el-GR" sz="1300" dirty="0" err="1" smtClean="0">
                <a:solidFill>
                  <a:schemeClr val="tx1">
                    <a:lumMod val="85000"/>
                    <a:lumOff val="15000"/>
                  </a:schemeClr>
                </a:solidFill>
                <a:latin typeface="Candara" pitchFamily="34" charset="0"/>
              </a:rPr>
              <a:t>Review</a:t>
            </a:r>
            <a:r>
              <a:rPr lang="el-GR" sz="1300" dirty="0" smtClean="0">
                <a:solidFill>
                  <a:schemeClr val="tx1">
                    <a:lumMod val="85000"/>
                    <a:lumOff val="15000"/>
                  </a:schemeClr>
                </a:solidFill>
                <a:latin typeface="Candara" pitchFamily="34" charset="0"/>
              </a:rPr>
              <a:t> 33, 1795–1803.</a:t>
            </a:r>
          </a:p>
          <a:p>
            <a:pPr marL="205105" indent="-205105" algn="just">
              <a:buClr>
                <a:schemeClr val="accent2"/>
              </a:buClr>
              <a:buFont typeface="Arial" pitchFamily="34" charset="0"/>
              <a:buChar char="•"/>
            </a:pPr>
            <a:r>
              <a:rPr lang="en-US" sz="1300" dirty="0" err="1" smtClean="0">
                <a:solidFill>
                  <a:schemeClr val="tx1">
                    <a:lumMod val="85000"/>
                    <a:lumOff val="15000"/>
                  </a:schemeClr>
                </a:solidFill>
                <a:latin typeface="Candara" pitchFamily="34" charset="0"/>
              </a:rPr>
              <a:t>Swearer</a:t>
            </a:r>
            <a:r>
              <a:rPr lang="en-US" sz="1300" dirty="0" smtClean="0">
                <a:solidFill>
                  <a:schemeClr val="tx1">
                    <a:lumMod val="85000"/>
                    <a:lumOff val="15000"/>
                  </a:schemeClr>
                </a:solidFill>
                <a:latin typeface="Candara" pitchFamily="34" charset="0"/>
              </a:rPr>
              <a:t> S., </a:t>
            </a:r>
            <a:r>
              <a:rPr lang="en-US" sz="1300" dirty="0" err="1" smtClean="0">
                <a:solidFill>
                  <a:schemeClr val="tx1">
                    <a:lumMod val="85000"/>
                    <a:lumOff val="15000"/>
                  </a:schemeClr>
                </a:solidFill>
                <a:latin typeface="Candara" pitchFamily="34" charset="0"/>
              </a:rPr>
              <a:t>Espelage</a:t>
            </a:r>
            <a:r>
              <a:rPr lang="en-US" sz="1300" dirty="0" smtClean="0">
                <a:solidFill>
                  <a:schemeClr val="tx1">
                    <a:lumMod val="85000"/>
                    <a:lumOff val="15000"/>
                  </a:schemeClr>
                </a:solidFill>
                <a:latin typeface="Candara" pitchFamily="34" charset="0"/>
              </a:rPr>
              <a:t>, D., Napolitano, S. 2009. Bullying prevention and intervention: realistic strategies for schools. New York: The </a:t>
            </a:r>
            <a:endParaRPr lang="el-GR" sz="1300" dirty="0" smtClean="0">
              <a:solidFill>
                <a:schemeClr val="tx1">
                  <a:lumMod val="85000"/>
                  <a:lumOff val="15000"/>
                </a:schemeClr>
              </a:solidFill>
              <a:latin typeface="Candara" pitchFamily="34" charset="0"/>
            </a:endParaRPr>
          </a:p>
          <a:p>
            <a:pPr marL="205105" indent="-205105" algn="just">
              <a:spcAft>
                <a:spcPts val="0"/>
              </a:spcAft>
              <a:buClr>
                <a:schemeClr val="accent2"/>
              </a:buClr>
              <a:buFont typeface="Arial" pitchFamily="34" charset="0"/>
              <a:buChar char="•"/>
            </a:pPr>
            <a:r>
              <a:rPr lang="el-GR" sz="1300" dirty="0" err="1" smtClean="0">
                <a:solidFill>
                  <a:schemeClr val="tx1">
                    <a:lumMod val="85000"/>
                    <a:lumOff val="15000"/>
                  </a:schemeClr>
                </a:solidFill>
                <a:latin typeface="Candara" pitchFamily="34" charset="0"/>
                <a:ea typeface="Times New Roman"/>
                <a:cs typeface="Arial"/>
              </a:rPr>
              <a:t>Τσιάντης</a:t>
            </a:r>
            <a:r>
              <a:rPr lang="el-GR" sz="1300" dirty="0" smtClean="0">
                <a:solidFill>
                  <a:schemeClr val="tx1">
                    <a:lumMod val="85000"/>
                    <a:lumOff val="15000"/>
                  </a:schemeClr>
                </a:solidFill>
                <a:latin typeface="Candara" pitchFamily="34" charset="0"/>
                <a:ea typeface="Times New Roman"/>
                <a:cs typeface="Arial"/>
              </a:rPr>
              <a:t>, Ι., </a:t>
            </a:r>
            <a:r>
              <a:rPr lang="el-GR" sz="1300" dirty="0" err="1" smtClean="0">
                <a:solidFill>
                  <a:schemeClr val="tx1">
                    <a:lumMod val="85000"/>
                    <a:lumOff val="15000"/>
                  </a:schemeClr>
                </a:solidFill>
                <a:latin typeface="Candara" pitchFamily="34" charset="0"/>
                <a:ea typeface="Times New Roman"/>
                <a:cs typeface="Arial"/>
              </a:rPr>
              <a:t>Ασημόπουλος</a:t>
            </a:r>
            <a:r>
              <a:rPr lang="el-GR" sz="1300" dirty="0" smtClean="0">
                <a:solidFill>
                  <a:schemeClr val="tx1">
                    <a:lumMod val="85000"/>
                    <a:lumOff val="15000"/>
                  </a:schemeClr>
                </a:solidFill>
                <a:latin typeface="Candara" pitchFamily="34" charset="0"/>
                <a:ea typeface="Times New Roman"/>
                <a:cs typeface="Arial"/>
              </a:rPr>
              <a:t>, Χ., </a:t>
            </a:r>
            <a:r>
              <a:rPr lang="el-GR" sz="1300" dirty="0" err="1" smtClean="0">
                <a:solidFill>
                  <a:schemeClr val="tx1">
                    <a:lumMod val="85000"/>
                    <a:lumOff val="15000"/>
                  </a:schemeClr>
                </a:solidFill>
                <a:latin typeface="Candara" pitchFamily="34" charset="0"/>
                <a:ea typeface="Times New Roman"/>
                <a:cs typeface="Arial"/>
              </a:rPr>
              <a:t>Γιαννακοπούλου</a:t>
            </a:r>
            <a:r>
              <a:rPr lang="el-GR" sz="1300" dirty="0" smtClean="0">
                <a:solidFill>
                  <a:schemeClr val="tx1">
                    <a:lumMod val="85000"/>
                    <a:lumOff val="15000"/>
                  </a:schemeClr>
                </a:solidFill>
                <a:latin typeface="Candara" pitchFamily="34" charset="0"/>
                <a:ea typeface="Times New Roman"/>
                <a:cs typeface="Arial"/>
              </a:rPr>
              <a:t>, Δ., </a:t>
            </a:r>
            <a:r>
              <a:rPr lang="el-GR" sz="1300" dirty="0" err="1" smtClean="0">
                <a:solidFill>
                  <a:schemeClr val="tx1">
                    <a:lumMod val="85000"/>
                    <a:lumOff val="15000"/>
                  </a:schemeClr>
                </a:solidFill>
                <a:latin typeface="Candara" pitchFamily="34" charset="0"/>
                <a:ea typeface="Times New Roman"/>
                <a:cs typeface="Arial"/>
              </a:rPr>
              <a:t>Διαρεμέ</a:t>
            </a:r>
            <a:r>
              <a:rPr lang="el-GR" sz="1300" dirty="0" smtClean="0">
                <a:solidFill>
                  <a:schemeClr val="tx1">
                    <a:lumMod val="85000"/>
                    <a:lumOff val="15000"/>
                  </a:schemeClr>
                </a:solidFill>
                <a:latin typeface="Candara" pitchFamily="34" charset="0"/>
                <a:ea typeface="Times New Roman"/>
                <a:cs typeface="Arial"/>
              </a:rPr>
              <a:t>, Σ., </a:t>
            </a:r>
            <a:r>
              <a:rPr lang="el-GR" sz="1300" dirty="0" err="1" smtClean="0">
                <a:solidFill>
                  <a:schemeClr val="tx1">
                    <a:lumMod val="85000"/>
                    <a:lumOff val="15000"/>
                  </a:schemeClr>
                </a:solidFill>
                <a:latin typeface="Candara" pitchFamily="34" charset="0"/>
                <a:ea typeface="Times New Roman"/>
                <a:cs typeface="Arial"/>
              </a:rPr>
              <a:t>Κονίδα</a:t>
            </a:r>
            <a:r>
              <a:rPr lang="el-GR" sz="1300" dirty="0" smtClean="0">
                <a:solidFill>
                  <a:schemeClr val="tx1">
                    <a:lumMod val="85000"/>
                    <a:lumOff val="15000"/>
                  </a:schemeClr>
                </a:solidFill>
                <a:latin typeface="Candara" pitchFamily="34" charset="0"/>
                <a:ea typeface="Times New Roman"/>
                <a:cs typeface="Arial"/>
              </a:rPr>
              <a:t>, Ε., </a:t>
            </a:r>
            <a:r>
              <a:rPr lang="el-GR" sz="1300" dirty="0" err="1" smtClean="0">
                <a:solidFill>
                  <a:schemeClr val="tx1">
                    <a:lumMod val="85000"/>
                    <a:lumOff val="15000"/>
                  </a:schemeClr>
                </a:solidFill>
                <a:latin typeface="Candara" pitchFamily="34" charset="0"/>
                <a:ea typeface="Times New Roman"/>
                <a:cs typeface="Arial"/>
              </a:rPr>
              <a:t>Σιγάλας</a:t>
            </a:r>
            <a:r>
              <a:rPr lang="el-GR" sz="1300" dirty="0" smtClean="0">
                <a:solidFill>
                  <a:schemeClr val="tx1">
                    <a:lumMod val="85000"/>
                    <a:lumOff val="15000"/>
                  </a:schemeClr>
                </a:solidFill>
                <a:latin typeface="Candara" pitchFamily="34" charset="0"/>
                <a:ea typeface="Times New Roman"/>
                <a:cs typeface="Arial"/>
              </a:rPr>
              <a:t> Α. </a:t>
            </a:r>
            <a:r>
              <a:rPr lang="el-GR" sz="1300" dirty="0" err="1" smtClean="0">
                <a:solidFill>
                  <a:schemeClr val="tx1">
                    <a:lumMod val="85000"/>
                    <a:lumOff val="15000"/>
                  </a:schemeClr>
                </a:solidFill>
                <a:latin typeface="Candara" pitchFamily="34" charset="0"/>
                <a:ea typeface="Times New Roman"/>
                <a:cs typeface="Arial"/>
              </a:rPr>
              <a:t>Χατζηπέμος</a:t>
            </a:r>
            <a:r>
              <a:rPr lang="el-GR" sz="1300" dirty="0" smtClean="0">
                <a:solidFill>
                  <a:schemeClr val="tx1">
                    <a:lumMod val="85000"/>
                    <a:lumOff val="15000"/>
                  </a:schemeClr>
                </a:solidFill>
                <a:latin typeface="Candara" pitchFamily="34" charset="0"/>
                <a:ea typeface="Times New Roman"/>
                <a:cs typeface="Arial"/>
              </a:rPr>
              <a:t>, Θ., </a:t>
            </a:r>
            <a:r>
              <a:rPr lang="el-GR" sz="1300" dirty="0" err="1" smtClean="0">
                <a:solidFill>
                  <a:schemeClr val="tx1">
                    <a:lumMod val="85000"/>
                    <a:lumOff val="15000"/>
                  </a:schemeClr>
                </a:solidFill>
                <a:latin typeface="Candara" pitchFamily="34" charset="0"/>
                <a:ea typeface="Times New Roman"/>
                <a:cs typeface="Arial"/>
              </a:rPr>
              <a:t>Μπίμπου</a:t>
            </a:r>
            <a:r>
              <a:rPr lang="el-GR" sz="1300" dirty="0" smtClean="0">
                <a:solidFill>
                  <a:schemeClr val="tx1">
                    <a:lumMod val="85000"/>
                    <a:lumOff val="15000"/>
                  </a:schemeClr>
                </a:solidFill>
                <a:latin typeface="Candara" pitchFamily="34" charset="0"/>
                <a:ea typeface="Times New Roman"/>
                <a:cs typeface="Arial"/>
              </a:rPr>
              <a:t>, Ι. 2007. Η βία μεταξύ των μαθητών στο σχολείο: Αποτελέσματα του Διακρατικού Προγράμματος για την Αντιμετώπιση της </a:t>
            </a:r>
            <a:r>
              <a:rPr lang="el-GR" sz="1300" dirty="0" err="1" smtClean="0">
                <a:solidFill>
                  <a:schemeClr val="tx1">
                    <a:lumMod val="85000"/>
                    <a:lumOff val="15000"/>
                  </a:schemeClr>
                </a:solidFill>
                <a:latin typeface="Candara" pitchFamily="34" charset="0"/>
                <a:ea typeface="Times New Roman"/>
                <a:cs typeface="Arial"/>
              </a:rPr>
              <a:t>Ενδοσχολικής</a:t>
            </a:r>
            <a:r>
              <a:rPr lang="el-GR" sz="1300" dirty="0" smtClean="0">
                <a:solidFill>
                  <a:schemeClr val="tx1">
                    <a:lumMod val="85000"/>
                    <a:lumOff val="15000"/>
                  </a:schemeClr>
                </a:solidFill>
                <a:latin typeface="Candara" pitchFamily="34" charset="0"/>
                <a:ea typeface="Times New Roman"/>
                <a:cs typeface="Arial"/>
              </a:rPr>
              <a:t> Βίας και του Εκφοβισμού. </a:t>
            </a:r>
            <a:r>
              <a:rPr lang="el-GR" sz="1300" i="1" dirty="0" smtClean="0">
                <a:solidFill>
                  <a:schemeClr val="tx1">
                    <a:lumMod val="85000"/>
                    <a:lumOff val="15000"/>
                  </a:schemeClr>
                </a:solidFill>
                <a:latin typeface="Candara" pitchFamily="34" charset="0"/>
                <a:ea typeface="Times New Roman"/>
                <a:cs typeface="Arial"/>
              </a:rPr>
              <a:t>Συνέντευξη τύπου, Αίθουσα Ανταποκριτών Ξένου Τύπου, 22 Νοεμβρίου 2007, Αθήνα.</a:t>
            </a:r>
          </a:p>
          <a:p>
            <a:endParaRPr lang="el-GR" sz="1400" dirty="0" smtClean="0"/>
          </a:p>
          <a:p>
            <a:pPr lvl="0"/>
            <a:endParaRPr lang="el-GR" sz="1400" dirty="0" smtClean="0"/>
          </a:p>
          <a:p>
            <a:pPr lvl="0"/>
            <a:endParaRPr lang="el-GR" sz="1400" dirty="0" smtClean="0"/>
          </a:p>
          <a:p>
            <a:pPr lvl="0"/>
            <a:endParaRPr lang="el-GR" sz="1400" dirty="0" smtClean="0"/>
          </a:p>
          <a:p>
            <a:pPr lvl="0"/>
            <a:endParaRPr lang="el-GR" sz="1400" dirty="0" smtClean="0"/>
          </a:p>
          <a:p>
            <a:pPr lvl="0"/>
            <a:endParaRPr lang="el-GR" sz="1400" dirty="0" smtClean="0"/>
          </a:p>
          <a:p>
            <a:pPr lvl="0"/>
            <a:endParaRPr lang="el-GR" sz="1400" dirty="0" smtClean="0"/>
          </a:p>
          <a:p>
            <a:pPr lvl="0"/>
            <a:endParaRPr lang="el-GR" sz="1400" dirty="0" smtClean="0"/>
          </a:p>
          <a:p>
            <a:pPr lvl="0"/>
            <a:endParaRPr lang="el-GR" sz="1400" dirty="0" smtClean="0"/>
          </a:p>
          <a:p>
            <a:pPr lvl="0"/>
            <a:endParaRPr lang="el-GR" sz="1400" dirty="0" smtClean="0"/>
          </a:p>
          <a:p>
            <a:pPr lvl="0"/>
            <a:endParaRPr lang="el-GR" sz="1400" dirty="0" smtClean="0"/>
          </a:p>
          <a:p>
            <a:pPr lvl="0"/>
            <a:r>
              <a:rPr lang="el-GR" sz="1400" dirty="0" smtClean="0"/>
              <a:t> </a:t>
            </a:r>
          </a:p>
          <a:p>
            <a:endParaRPr lang="el-GR" sz="1400" dirty="0"/>
          </a:p>
        </p:txBody>
      </p:sp>
      <p:sp>
        <p:nvSpPr>
          <p:cNvPr id="3" name="2 - Ορθογώνιο"/>
          <p:cNvSpPr/>
          <p:nvPr/>
        </p:nvSpPr>
        <p:spPr>
          <a:xfrm>
            <a:off x="323528" y="116632"/>
            <a:ext cx="1908151" cy="461665"/>
          </a:xfrm>
          <a:prstGeom prst="rect">
            <a:avLst/>
          </a:prstGeom>
        </p:spPr>
        <p:txBody>
          <a:bodyPr wrap="none">
            <a:spAutoFit/>
          </a:bodyPr>
          <a:lstStyle/>
          <a:p>
            <a:r>
              <a:rPr lang="el-GR" sz="2400" dirty="0" smtClean="0">
                <a:solidFill>
                  <a:srgbClr val="696464"/>
                </a:solidFill>
                <a:latin typeface="Calibri"/>
                <a:ea typeface="+mj-ea"/>
                <a:cs typeface="+mj-cs"/>
              </a:rPr>
              <a:t>βιβλιογραφία</a:t>
            </a:r>
            <a:endParaRPr lang="el-GR" sz="2400" dirty="0"/>
          </a:p>
        </p:txBody>
      </p:sp>
      <p:cxnSp>
        <p:nvCxnSpPr>
          <p:cNvPr id="4" name="3 - Ευθεία γραμμή σύνδεσης"/>
          <p:cNvCxnSpPr/>
          <p:nvPr/>
        </p:nvCxnSpPr>
        <p:spPr>
          <a:xfrm>
            <a:off x="0" y="548680"/>
            <a:ext cx="9144000" cy="0"/>
          </a:xfrm>
          <a:prstGeom prst="line">
            <a:avLst/>
          </a:prstGeom>
          <a:ln w="28575" cmpd="sng">
            <a:solidFill>
              <a:schemeClr val="accent1"/>
            </a:solidFill>
          </a:ln>
          <a:scene3d>
            <a:camera prst="orthographicFront"/>
            <a:lightRig rig="sunset" dir="t"/>
          </a:scene3d>
          <a:sp3d prstMaterial="metal"/>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539552" y="0"/>
            <a:ext cx="7772400" cy="1143000"/>
          </a:xfrm>
        </p:spPr>
        <p:txBody>
          <a:bodyPr>
            <a:normAutofit/>
          </a:bodyPr>
          <a:lstStyle/>
          <a:p>
            <a:r>
              <a:rPr lang="el-GR" sz="3200" dirty="0" smtClean="0"/>
              <a:t>Χρήσιμες ιστοσελίδες</a:t>
            </a:r>
            <a:endParaRPr lang="el-GR" sz="3200" dirty="0"/>
          </a:p>
        </p:txBody>
      </p:sp>
      <p:sp>
        <p:nvSpPr>
          <p:cNvPr id="3" name="2 - Θέση περιεχομένου"/>
          <p:cNvSpPr>
            <a:spLocks noGrp="1"/>
          </p:cNvSpPr>
          <p:nvPr>
            <p:ph sz="quarter" idx="1"/>
          </p:nvPr>
        </p:nvSpPr>
        <p:spPr>
          <a:xfrm>
            <a:off x="467544" y="1447800"/>
            <a:ext cx="8352928" cy="5410200"/>
          </a:xfrm>
        </p:spPr>
        <p:txBody>
          <a:bodyPr/>
          <a:lstStyle/>
          <a:p>
            <a:r>
              <a:rPr lang="en-US" dirty="0" smtClean="0">
                <a:solidFill>
                  <a:schemeClr val="tx1">
                    <a:lumMod val="75000"/>
                    <a:lumOff val="25000"/>
                  </a:schemeClr>
                </a:solidFill>
              </a:rPr>
              <a:t>www. </a:t>
            </a:r>
            <a:r>
              <a:rPr lang="en-US" dirty="0" smtClean="0">
                <a:solidFill>
                  <a:schemeClr val="tx1">
                    <a:lumMod val="75000"/>
                    <a:lumOff val="25000"/>
                  </a:schemeClr>
                </a:solidFill>
                <a:hlinkClick r:id="rId3"/>
              </a:rPr>
              <a:t>epsype.gr/egxeiridio.aspx</a:t>
            </a:r>
            <a:r>
              <a:rPr lang="en-US" dirty="0" smtClean="0">
                <a:solidFill>
                  <a:schemeClr val="tx1">
                    <a:lumMod val="75000"/>
                    <a:lumOff val="25000"/>
                  </a:schemeClr>
                </a:solidFill>
              </a:rPr>
              <a:t> </a:t>
            </a:r>
            <a:r>
              <a:rPr lang="el-GR" dirty="0" smtClean="0">
                <a:solidFill>
                  <a:schemeClr val="tx1">
                    <a:lumMod val="75000"/>
                    <a:lumOff val="25000"/>
                  </a:schemeClr>
                </a:solidFill>
              </a:rPr>
              <a:t>(Δραστηριότητες στην τάξη για την πρόληψη του εκφοβισμού και της βίας μεταξύ των μαθητών)</a:t>
            </a:r>
          </a:p>
          <a:p>
            <a:r>
              <a:rPr lang="el-GR" u="sng" dirty="0" smtClean="0">
                <a:solidFill>
                  <a:schemeClr val="tx1">
                    <a:lumMod val="75000"/>
                    <a:lumOff val="25000"/>
                  </a:schemeClr>
                </a:solidFill>
                <a:hlinkClick r:id="rId3"/>
              </a:rPr>
              <a:t>http://www.epsype.gr/ekfovismos_kai_via.aspx</a:t>
            </a:r>
            <a:endParaRPr lang="el-GR" dirty="0" smtClean="0">
              <a:solidFill>
                <a:schemeClr val="tx1">
                  <a:lumMod val="75000"/>
                  <a:lumOff val="25000"/>
                </a:schemeClr>
              </a:solidFill>
            </a:endParaRPr>
          </a:p>
          <a:p>
            <a:r>
              <a:rPr lang="el-GR" u="sng" dirty="0" smtClean="0">
                <a:solidFill>
                  <a:schemeClr val="tx1">
                    <a:lumMod val="75000"/>
                    <a:lumOff val="25000"/>
                  </a:schemeClr>
                </a:solidFill>
                <a:hlinkClick r:id="rId4"/>
              </a:rPr>
              <a:t>http://www.</a:t>
            </a:r>
            <a:r>
              <a:rPr lang="en-US" u="sng" dirty="0" err="1" smtClean="0">
                <a:solidFill>
                  <a:schemeClr val="tx1">
                    <a:lumMod val="75000"/>
                    <a:lumOff val="25000"/>
                  </a:schemeClr>
                </a:solidFill>
                <a:hlinkClick r:id="rId4"/>
              </a:rPr>
              <a:t>stopbullying</a:t>
            </a:r>
            <a:r>
              <a:rPr lang="el-GR" u="sng" dirty="0" smtClean="0">
                <a:solidFill>
                  <a:schemeClr val="tx1">
                    <a:lumMod val="75000"/>
                    <a:lumOff val="25000"/>
                  </a:schemeClr>
                </a:solidFill>
                <a:hlinkClick r:id="rId4"/>
              </a:rPr>
              <a:t>.</a:t>
            </a:r>
            <a:r>
              <a:rPr lang="en-US" u="sng" dirty="0" err="1" smtClean="0">
                <a:solidFill>
                  <a:schemeClr val="tx1">
                    <a:lumMod val="75000"/>
                    <a:lumOff val="25000"/>
                  </a:schemeClr>
                </a:solidFill>
                <a:hlinkClick r:id="rId4"/>
              </a:rPr>
              <a:t>gov</a:t>
            </a:r>
            <a:endParaRPr lang="el-GR" dirty="0" smtClean="0">
              <a:solidFill>
                <a:schemeClr val="tx1">
                  <a:lumMod val="75000"/>
                  <a:lumOff val="25000"/>
                </a:schemeClr>
              </a:solidFill>
            </a:endParaRPr>
          </a:p>
          <a:p>
            <a:r>
              <a:rPr lang="en-US" u="sng" dirty="0" smtClean="0">
                <a:solidFill>
                  <a:schemeClr val="tx1">
                    <a:lumMod val="75000"/>
                    <a:lumOff val="25000"/>
                  </a:schemeClr>
                </a:solidFill>
                <a:hlinkClick r:id="rId5"/>
              </a:rPr>
              <a:t>http</a:t>
            </a:r>
            <a:r>
              <a:rPr lang="el-GR" u="sng" dirty="0" smtClean="0">
                <a:solidFill>
                  <a:schemeClr val="tx1">
                    <a:lumMod val="75000"/>
                    <a:lumOff val="25000"/>
                  </a:schemeClr>
                </a:solidFill>
                <a:hlinkClick r:id="rId5"/>
              </a:rPr>
              <a:t>://</a:t>
            </a:r>
            <a:r>
              <a:rPr lang="en-US" u="sng" dirty="0" smtClean="0">
                <a:solidFill>
                  <a:schemeClr val="tx1">
                    <a:lumMod val="75000"/>
                    <a:lumOff val="25000"/>
                  </a:schemeClr>
                </a:solidFill>
                <a:hlinkClick r:id="rId5"/>
              </a:rPr>
              <a:t>www</a:t>
            </a:r>
            <a:r>
              <a:rPr lang="el-GR" u="sng" dirty="0" smtClean="0">
                <a:solidFill>
                  <a:schemeClr val="tx1">
                    <a:lumMod val="75000"/>
                    <a:lumOff val="25000"/>
                  </a:schemeClr>
                </a:solidFill>
                <a:hlinkClick r:id="rId5"/>
              </a:rPr>
              <a:t>.</a:t>
            </a:r>
            <a:r>
              <a:rPr lang="en-US" u="sng" dirty="0" err="1" smtClean="0">
                <a:solidFill>
                  <a:schemeClr val="tx1">
                    <a:lumMod val="75000"/>
                    <a:lumOff val="25000"/>
                  </a:schemeClr>
                </a:solidFill>
                <a:hlinkClick r:id="rId5"/>
              </a:rPr>
              <a:t>antibullying</a:t>
            </a:r>
            <a:r>
              <a:rPr lang="el-GR" u="sng" dirty="0" smtClean="0">
                <a:solidFill>
                  <a:schemeClr val="tx1">
                    <a:lumMod val="75000"/>
                    <a:lumOff val="25000"/>
                  </a:schemeClr>
                </a:solidFill>
                <a:hlinkClick r:id="rId5"/>
              </a:rPr>
              <a:t>.</a:t>
            </a:r>
            <a:r>
              <a:rPr lang="en-US" u="sng" dirty="0" smtClean="0">
                <a:solidFill>
                  <a:schemeClr val="tx1">
                    <a:lumMod val="75000"/>
                    <a:lumOff val="25000"/>
                  </a:schemeClr>
                </a:solidFill>
                <a:hlinkClick r:id="rId5"/>
              </a:rPr>
              <a:t>net</a:t>
            </a:r>
            <a:endParaRPr lang="el-GR" dirty="0" smtClean="0">
              <a:solidFill>
                <a:schemeClr val="tx1">
                  <a:lumMod val="75000"/>
                  <a:lumOff val="25000"/>
                </a:schemeClr>
              </a:solidFill>
            </a:endParaRPr>
          </a:p>
          <a:p>
            <a:r>
              <a:rPr lang="el-GR" sz="2400" dirty="0" smtClean="0">
                <a:solidFill>
                  <a:schemeClr val="tx1">
                    <a:lumMod val="75000"/>
                    <a:lumOff val="25000"/>
                  </a:schemeClr>
                </a:solidFill>
              </a:rPr>
              <a:t>4/2011: ίδρυση του «Δικτύου κατά της βίας στο σχολείο» με πρωτοβουλία της ΕΨΥΠΕ, του Συνηγόρου του Παιδιού και άλλων  δημόσιων και μη κυβερνητικών φορέων (ιστοσελίδα υπό κατασκευή)</a:t>
            </a:r>
          </a:p>
          <a:p>
            <a:r>
              <a:rPr lang="el-GR" sz="2400" dirty="0" smtClean="0">
                <a:solidFill>
                  <a:schemeClr val="tx1">
                    <a:lumMod val="75000"/>
                    <a:lumOff val="25000"/>
                  </a:schemeClr>
                </a:solidFill>
              </a:rPr>
              <a:t>«Γραμμή- Σύνδεσμος» : </a:t>
            </a:r>
            <a:r>
              <a:rPr lang="el-GR" sz="2400" b="1" dirty="0" smtClean="0">
                <a:solidFill>
                  <a:schemeClr val="tx1">
                    <a:lumMod val="75000"/>
                    <a:lumOff val="25000"/>
                  </a:schemeClr>
                </a:solidFill>
              </a:rPr>
              <a:t>801 </a:t>
            </a:r>
            <a:r>
              <a:rPr lang="el-GR" sz="2400" b="1" dirty="0" err="1" smtClean="0">
                <a:solidFill>
                  <a:schemeClr val="tx1">
                    <a:lumMod val="75000"/>
                    <a:lumOff val="25000"/>
                  </a:schemeClr>
                </a:solidFill>
              </a:rPr>
              <a:t>801</a:t>
            </a:r>
            <a:r>
              <a:rPr lang="el-GR" sz="2400" b="1" dirty="0" smtClean="0">
                <a:solidFill>
                  <a:schemeClr val="tx1">
                    <a:lumMod val="75000"/>
                    <a:lumOff val="25000"/>
                  </a:schemeClr>
                </a:solidFill>
              </a:rPr>
              <a:t> 1177, </a:t>
            </a:r>
            <a:r>
              <a:rPr lang="el-GR" sz="2400" dirty="0" smtClean="0">
                <a:solidFill>
                  <a:schemeClr val="tx1">
                    <a:lumMod val="75000"/>
                    <a:lumOff val="25000"/>
                  </a:schemeClr>
                </a:solidFill>
              </a:rPr>
              <a:t>τηλεφωνική γραμμή βοήθειας για γονείς και εκπαιδευτικούς</a:t>
            </a:r>
          </a:p>
        </p:txBody>
      </p:sp>
      <p:cxnSp>
        <p:nvCxnSpPr>
          <p:cNvPr id="4" name="3 - Ευθεία γραμμή σύνδεσης"/>
          <p:cNvCxnSpPr/>
          <p:nvPr/>
        </p:nvCxnSpPr>
        <p:spPr>
          <a:xfrm>
            <a:off x="0" y="1268760"/>
            <a:ext cx="9144000" cy="0"/>
          </a:xfrm>
          <a:prstGeom prst="line">
            <a:avLst/>
          </a:prstGeom>
          <a:ln w="28575" cmpd="sng">
            <a:solidFill>
              <a:schemeClr val="accent1"/>
            </a:solidFill>
          </a:ln>
          <a:scene3d>
            <a:camera prst="orthographicFront"/>
            <a:lightRig rig="sunset" dir="t"/>
          </a:scene3d>
          <a:sp3d prstMaterial="metal"/>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67544" y="3068960"/>
            <a:ext cx="7304856" cy="706090"/>
          </a:xfrm>
        </p:spPr>
        <p:txBody>
          <a:bodyPr>
            <a:normAutofit/>
          </a:bodyPr>
          <a:lstStyle/>
          <a:p>
            <a:r>
              <a:rPr lang="el-GR" sz="2800" dirty="0" smtClean="0"/>
              <a:t>επικοινωνία</a:t>
            </a:r>
            <a:endParaRPr lang="el-GR" sz="2800" dirty="0"/>
          </a:p>
        </p:txBody>
      </p:sp>
      <p:sp>
        <p:nvSpPr>
          <p:cNvPr id="3" name="2 - Θέση περιεχομένου"/>
          <p:cNvSpPr>
            <a:spLocks noGrp="1"/>
          </p:cNvSpPr>
          <p:nvPr>
            <p:ph sz="quarter" idx="1"/>
          </p:nvPr>
        </p:nvSpPr>
        <p:spPr>
          <a:xfrm>
            <a:off x="323528" y="3861048"/>
            <a:ext cx="8280920" cy="2158752"/>
          </a:xfrm>
        </p:spPr>
        <p:txBody>
          <a:bodyPr>
            <a:normAutofit fontScale="77500" lnSpcReduction="20000"/>
          </a:bodyPr>
          <a:lstStyle/>
          <a:p>
            <a:r>
              <a:rPr lang="en-US" dirty="0" smtClean="0">
                <a:solidFill>
                  <a:schemeClr val="tx1">
                    <a:lumMod val="75000"/>
                    <a:lumOff val="25000"/>
                  </a:schemeClr>
                </a:solidFill>
                <a:hlinkClick r:id="rId3"/>
              </a:rPr>
              <a:t>kargasta@yahoo.gr</a:t>
            </a:r>
            <a:r>
              <a:rPr lang="el-GR" dirty="0" smtClean="0">
                <a:solidFill>
                  <a:schemeClr val="tx1">
                    <a:lumMod val="75000"/>
                    <a:lumOff val="25000"/>
                  </a:schemeClr>
                </a:solidFill>
              </a:rPr>
              <a:t>  Κάργα Σταυρούλα, Εκπαιδευτικός /Υποψήφια Διδάκτορας, Π.Τ.Δ.Ε., Α.Π.Θ.</a:t>
            </a:r>
          </a:p>
          <a:p>
            <a:r>
              <a:rPr lang="en-US" dirty="0" smtClean="0">
                <a:hlinkClick r:id="rId4"/>
              </a:rPr>
              <a:t>bibou@eled.auth.gr</a:t>
            </a:r>
            <a:r>
              <a:rPr lang="en-US" dirty="0" smtClean="0"/>
              <a:t> </a:t>
            </a:r>
            <a:r>
              <a:rPr lang="el-GR" dirty="0" smtClean="0"/>
              <a:t> </a:t>
            </a:r>
            <a:r>
              <a:rPr lang="el-GR" dirty="0" err="1" smtClean="0">
                <a:solidFill>
                  <a:schemeClr val="tx1">
                    <a:lumMod val="75000"/>
                    <a:lumOff val="25000"/>
                  </a:schemeClr>
                </a:solidFill>
              </a:rPr>
              <a:t>Μπίμπου</a:t>
            </a:r>
            <a:r>
              <a:rPr lang="el-GR" dirty="0" smtClean="0">
                <a:solidFill>
                  <a:schemeClr val="tx1">
                    <a:lumMod val="75000"/>
                    <a:lumOff val="25000"/>
                  </a:schemeClr>
                </a:solidFill>
              </a:rPr>
              <a:t>- </a:t>
            </a:r>
            <a:r>
              <a:rPr lang="el-GR" dirty="0" err="1" smtClean="0">
                <a:solidFill>
                  <a:schemeClr val="tx1">
                    <a:lumMod val="75000"/>
                    <a:lumOff val="25000"/>
                  </a:schemeClr>
                </a:solidFill>
              </a:rPr>
              <a:t>Νάκου</a:t>
            </a:r>
            <a:r>
              <a:rPr lang="el-GR" dirty="0" smtClean="0">
                <a:solidFill>
                  <a:schemeClr val="tx1">
                    <a:lumMod val="75000"/>
                    <a:lumOff val="25000"/>
                  </a:schemeClr>
                </a:solidFill>
              </a:rPr>
              <a:t> Ιωάννα, </a:t>
            </a:r>
            <a:r>
              <a:rPr lang="en-US" dirty="0" smtClean="0">
                <a:solidFill>
                  <a:schemeClr val="tx1">
                    <a:lumMod val="75000"/>
                    <a:lumOff val="25000"/>
                  </a:schemeClr>
                </a:solidFill>
              </a:rPr>
              <a:t>A</a:t>
            </a:r>
            <a:r>
              <a:rPr lang="el-GR" dirty="0" err="1" smtClean="0">
                <a:solidFill>
                  <a:schemeClr val="tx1">
                    <a:lumMod val="75000"/>
                    <a:lumOff val="25000"/>
                  </a:schemeClr>
                </a:solidFill>
              </a:rPr>
              <a:t>ναπλ</a:t>
            </a:r>
            <a:r>
              <a:rPr lang="el-GR" dirty="0" smtClean="0">
                <a:solidFill>
                  <a:schemeClr val="tx1">
                    <a:lumMod val="75000"/>
                    <a:lumOff val="25000"/>
                  </a:schemeClr>
                </a:solidFill>
              </a:rPr>
              <a:t>. Καθηγήτρια Ψυχολογίας Π.Τ.Δ.Ε., Α.Π.Θ.</a:t>
            </a:r>
          </a:p>
          <a:p>
            <a:endParaRPr lang="el-GR" dirty="0" smtClean="0">
              <a:solidFill>
                <a:schemeClr val="tx1">
                  <a:lumMod val="75000"/>
                  <a:lumOff val="25000"/>
                </a:schemeClr>
              </a:solidFill>
            </a:endParaRPr>
          </a:p>
          <a:p>
            <a:pPr marL="548640" indent="-411480">
              <a:buClr>
                <a:schemeClr val="tx1">
                  <a:shade val="95000"/>
                </a:schemeClr>
              </a:buClr>
              <a:buNone/>
              <a:defRPr/>
            </a:pPr>
            <a:endParaRPr lang="el-GR" sz="2800" dirty="0" smtClean="0">
              <a:solidFill>
                <a:srgbClr val="FFC000"/>
              </a:solidFill>
            </a:endParaRPr>
          </a:p>
          <a:p>
            <a:pPr marL="548640" indent="-411480">
              <a:buClr>
                <a:schemeClr val="tx1">
                  <a:shade val="95000"/>
                </a:schemeClr>
              </a:buClr>
              <a:buNone/>
              <a:defRPr/>
            </a:pPr>
            <a:r>
              <a:rPr lang="en-US" sz="2800" dirty="0" smtClean="0">
                <a:solidFill>
                  <a:srgbClr val="FFC000"/>
                </a:solidFill>
              </a:rPr>
              <a:t>	</a:t>
            </a:r>
            <a:r>
              <a:rPr lang="el-GR" sz="2800" dirty="0" smtClean="0">
                <a:solidFill>
                  <a:srgbClr val="FFC000"/>
                </a:solidFill>
              </a:rPr>
              <a:t> </a:t>
            </a:r>
            <a:endParaRPr lang="el-GR" dirty="0"/>
          </a:p>
        </p:txBody>
      </p:sp>
      <p:cxnSp>
        <p:nvCxnSpPr>
          <p:cNvPr id="4" name="3 - Ευθεία γραμμή σύνδεσης"/>
          <p:cNvCxnSpPr/>
          <p:nvPr/>
        </p:nvCxnSpPr>
        <p:spPr>
          <a:xfrm>
            <a:off x="0" y="3789040"/>
            <a:ext cx="9144000" cy="0"/>
          </a:xfrm>
          <a:prstGeom prst="line">
            <a:avLst/>
          </a:prstGeom>
          <a:ln w="28575" cmpd="sng">
            <a:solidFill>
              <a:schemeClr val="accent1"/>
            </a:solidFill>
          </a:ln>
          <a:scene3d>
            <a:camera prst="orthographicFront"/>
            <a:lightRig rig="sunset" dir="t"/>
          </a:scene3d>
          <a:sp3d prstMaterial="metal"/>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67544" y="0"/>
            <a:ext cx="7772400" cy="1143000"/>
          </a:xfrm>
        </p:spPr>
        <p:txBody>
          <a:bodyPr>
            <a:normAutofit/>
          </a:bodyPr>
          <a:lstStyle/>
          <a:p>
            <a:r>
              <a:rPr lang="el-GR" sz="3600" dirty="0" smtClean="0"/>
              <a:t>Οι απόψεις των γονιών </a:t>
            </a:r>
            <a:endParaRPr lang="el-GR" sz="3600" dirty="0"/>
          </a:p>
        </p:txBody>
      </p:sp>
      <p:sp>
        <p:nvSpPr>
          <p:cNvPr id="3" name="2 - Θέση περιεχομένου"/>
          <p:cNvSpPr>
            <a:spLocks noGrp="1"/>
          </p:cNvSpPr>
          <p:nvPr>
            <p:ph sz="quarter" idx="1"/>
          </p:nvPr>
        </p:nvSpPr>
        <p:spPr>
          <a:xfrm>
            <a:off x="611560" y="1412776"/>
            <a:ext cx="7978080" cy="5149552"/>
          </a:xfrm>
        </p:spPr>
        <p:txBody>
          <a:bodyPr>
            <a:normAutofit lnSpcReduction="10000"/>
          </a:bodyPr>
          <a:lstStyle/>
          <a:p>
            <a:r>
              <a:rPr lang="el-GR" sz="2400" dirty="0" smtClean="0">
                <a:solidFill>
                  <a:schemeClr val="tx1">
                    <a:lumMod val="75000"/>
                    <a:lumOff val="25000"/>
                  </a:schemeClr>
                </a:solidFill>
              </a:rPr>
              <a:t>Συνδέονται με τον τρόπο με τον οποίο οι γονείς αντιδρούν ή επεμβαίνουν σε εμπειρίες εκφοβισμού</a:t>
            </a:r>
          </a:p>
          <a:p>
            <a:r>
              <a:rPr lang="el-GR" sz="2400" dirty="0" smtClean="0">
                <a:solidFill>
                  <a:schemeClr val="tx1">
                    <a:lumMod val="75000"/>
                    <a:lumOff val="25000"/>
                  </a:schemeClr>
                </a:solidFill>
              </a:rPr>
              <a:t>Συντηρούν ή αναπαράγουν, αλλά και αποθαρρύνουν πρακτικές εκφοβισμού</a:t>
            </a:r>
          </a:p>
          <a:p>
            <a:r>
              <a:rPr lang="el-GR" sz="2400" dirty="0" smtClean="0">
                <a:solidFill>
                  <a:schemeClr val="tx1">
                    <a:lumMod val="75000"/>
                    <a:lumOff val="25000"/>
                  </a:schemeClr>
                </a:solidFill>
              </a:rPr>
              <a:t>επηρεάζουν την απόφαση των παιδιών να γνωστοποιήσουν στην οικογένειά τους τις εμπειρίες εκφοβισμού.</a:t>
            </a:r>
          </a:p>
          <a:p>
            <a:r>
              <a:rPr lang="el-GR" sz="2400" dirty="0" smtClean="0">
                <a:solidFill>
                  <a:schemeClr val="tx1">
                    <a:lumMod val="75000"/>
                    <a:lumOff val="25000"/>
                  </a:schemeClr>
                </a:solidFill>
              </a:rPr>
              <a:t>αποτελούν παράγοντα που καθορίζει το αν θα ανταποκριθούν οι γονείς αποτελεσματικά στις ανάγκες των παιδιών τους. </a:t>
            </a:r>
          </a:p>
          <a:p>
            <a:r>
              <a:rPr lang="el-GR" sz="2400" dirty="0" smtClean="0">
                <a:solidFill>
                  <a:schemeClr val="tx1">
                    <a:lumMod val="75000"/>
                    <a:lumOff val="25000"/>
                  </a:schemeClr>
                </a:solidFill>
              </a:rPr>
              <a:t>διευκολύνουν τον εντοπισμό των ενδείξεων μιας πιθανής θυματοποίησης. </a:t>
            </a:r>
          </a:p>
          <a:p>
            <a:r>
              <a:rPr lang="el-GR" sz="2400" dirty="0" smtClean="0">
                <a:solidFill>
                  <a:schemeClr val="tx1">
                    <a:lumMod val="75000"/>
                    <a:lumOff val="25000"/>
                  </a:schemeClr>
                </a:solidFill>
              </a:rPr>
              <a:t>επηρεάζουν την απόφαση των παιδιών που εκφοβίζουν να εγκαταλείψουν τις εκφοβιστικές τους συμπεριφορές.</a:t>
            </a:r>
          </a:p>
          <a:p>
            <a:endParaRPr lang="el-GR" dirty="0" smtClean="0"/>
          </a:p>
          <a:p>
            <a:endParaRPr lang="el-GR" dirty="0"/>
          </a:p>
        </p:txBody>
      </p:sp>
      <p:cxnSp>
        <p:nvCxnSpPr>
          <p:cNvPr id="4" name="3 - Ευθεία γραμμή σύνδεσης"/>
          <p:cNvCxnSpPr/>
          <p:nvPr/>
        </p:nvCxnSpPr>
        <p:spPr>
          <a:xfrm>
            <a:off x="0" y="1268760"/>
            <a:ext cx="9144000" cy="0"/>
          </a:xfrm>
          <a:prstGeom prst="line">
            <a:avLst/>
          </a:prstGeom>
          <a:ln w="28575" cmpd="sng">
            <a:solidFill>
              <a:schemeClr val="accent1"/>
            </a:solidFill>
          </a:ln>
          <a:scene3d>
            <a:camera prst="orthographicFront"/>
            <a:lightRig rig="sunset" dir="t"/>
          </a:scene3d>
          <a:sp3d prstMaterial="metal"/>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1043608" y="620688"/>
            <a:ext cx="7772400" cy="648072"/>
          </a:xfrm>
        </p:spPr>
        <p:txBody>
          <a:bodyPr>
            <a:noAutofit/>
          </a:bodyPr>
          <a:lstStyle/>
          <a:p>
            <a:r>
              <a:rPr lang="el-GR" sz="3600" dirty="0" smtClean="0"/>
              <a:t>Οι στρατηγικές που προτείνουν οι γονείς στα παιδιά που εκφοβίζονται</a:t>
            </a:r>
            <a:endParaRPr lang="el-GR" sz="3600" dirty="0"/>
          </a:p>
        </p:txBody>
      </p:sp>
      <p:sp>
        <p:nvSpPr>
          <p:cNvPr id="3" name="2 - Θέση περιεχομένου"/>
          <p:cNvSpPr>
            <a:spLocks noGrp="1"/>
          </p:cNvSpPr>
          <p:nvPr>
            <p:ph sz="quarter" idx="1"/>
          </p:nvPr>
        </p:nvSpPr>
        <p:spPr>
          <a:xfrm>
            <a:off x="611560" y="1447800"/>
            <a:ext cx="8136904" cy="5221560"/>
          </a:xfrm>
        </p:spPr>
        <p:txBody>
          <a:bodyPr>
            <a:normAutofit/>
          </a:bodyPr>
          <a:lstStyle/>
          <a:p>
            <a:r>
              <a:rPr lang="el-GR" sz="2200" dirty="0" smtClean="0">
                <a:solidFill>
                  <a:schemeClr val="tx1">
                    <a:lumMod val="75000"/>
                    <a:lumOff val="25000"/>
                  </a:schemeClr>
                </a:solidFill>
              </a:rPr>
              <a:t>Θετικές (δημοσιοποίηση, </a:t>
            </a:r>
            <a:r>
              <a:rPr lang="el-GR" sz="2200" dirty="0" smtClean="0">
                <a:solidFill>
                  <a:schemeClr val="tx1">
                    <a:lumMod val="75000"/>
                    <a:lumOff val="25000"/>
                  </a:schemeClr>
                </a:solidFill>
                <a:ea typeface="Calibri"/>
              </a:rPr>
              <a:t>ανάπτυξη θετικών κοινωνικών συμπεριφορών, ενίσχυση της αυτοεκτίμησής τους, επικοινωνία, υποστήριξη, εμπλοκή σε εξωσχολικές ομαδικές δραστηριότητες)           προστασία από τον εκφοβισμό, δημιουργία υγιών σχέσεων</a:t>
            </a:r>
          </a:p>
          <a:p>
            <a:endParaRPr lang="el-GR" sz="2200" dirty="0" smtClean="0">
              <a:solidFill>
                <a:schemeClr val="tx1">
                  <a:lumMod val="75000"/>
                  <a:lumOff val="25000"/>
                </a:schemeClr>
              </a:solidFill>
              <a:ea typeface="Calibri"/>
            </a:endParaRPr>
          </a:p>
          <a:p>
            <a:r>
              <a:rPr lang="el-GR" sz="2200" dirty="0" smtClean="0">
                <a:solidFill>
                  <a:schemeClr val="tx1">
                    <a:lumMod val="75000"/>
                    <a:lumOff val="25000"/>
                  </a:schemeClr>
                </a:solidFill>
              </a:rPr>
              <a:t>Αρνητικές (αντεπίθεση, εκδίκηση, παθητικότητα, αγνόηση)</a:t>
            </a:r>
            <a:r>
              <a:rPr lang="el-GR" sz="2200" dirty="0" smtClean="0">
                <a:solidFill>
                  <a:schemeClr val="tx1">
                    <a:lumMod val="75000"/>
                    <a:lumOff val="25000"/>
                  </a:schemeClr>
                </a:solidFill>
                <a:latin typeface="Arial"/>
                <a:ea typeface="Calibri"/>
              </a:rPr>
              <a:t> </a:t>
            </a:r>
            <a:r>
              <a:rPr lang="el-GR" sz="2200" dirty="0" smtClean="0">
                <a:solidFill>
                  <a:schemeClr val="tx1">
                    <a:lumMod val="75000"/>
                    <a:lumOff val="25000"/>
                  </a:schemeClr>
                </a:solidFill>
                <a:ea typeface="Calibri"/>
              </a:rPr>
              <a:t>που παραβλέπουν την έλλειψη δύναμης που έχουν τα παιδιά στη δυναμική των σχέσεων του εκφοβισμού και την ψυχική αναστάτωση που προκαλεί  	                                 επιδείνωση της κατάστασης, μεγαλύτερης διάρκειας εκφοβισμό, περισσότερα ψυχολογικά προβλήματα, απροθυμία των παιδιών να μιλήσουν για τον εκφοβισμό που βιώνουν, έλλειψη εμπιστοσύνης στις ικανότητες των γονιών τους</a:t>
            </a:r>
            <a:endParaRPr lang="el-GR" sz="2200" dirty="0">
              <a:solidFill>
                <a:schemeClr val="tx1">
                  <a:lumMod val="75000"/>
                  <a:lumOff val="25000"/>
                </a:schemeClr>
              </a:solidFill>
            </a:endParaRPr>
          </a:p>
        </p:txBody>
      </p:sp>
      <p:cxnSp>
        <p:nvCxnSpPr>
          <p:cNvPr id="4" name="3 - Ευθεία γραμμή σύνδεσης"/>
          <p:cNvCxnSpPr/>
          <p:nvPr/>
        </p:nvCxnSpPr>
        <p:spPr>
          <a:xfrm>
            <a:off x="0" y="1340768"/>
            <a:ext cx="9144000" cy="0"/>
          </a:xfrm>
          <a:prstGeom prst="line">
            <a:avLst/>
          </a:prstGeom>
          <a:ln w="28575" cmpd="sng">
            <a:solidFill>
              <a:schemeClr val="accent1"/>
            </a:solidFill>
          </a:ln>
          <a:scene3d>
            <a:camera prst="orthographicFront"/>
            <a:lightRig rig="sunset" dir="t"/>
          </a:scene3d>
          <a:sp3d prstMaterial="metal"/>
        </p:spPr>
        <p:style>
          <a:lnRef idx="1">
            <a:schemeClr val="accent1"/>
          </a:lnRef>
          <a:fillRef idx="0">
            <a:schemeClr val="accent1"/>
          </a:fillRef>
          <a:effectRef idx="0">
            <a:schemeClr val="accent1"/>
          </a:effectRef>
          <a:fontRef idx="minor">
            <a:schemeClr val="tx1"/>
          </a:fontRef>
        </p:style>
      </p:cxnSp>
      <p:sp>
        <p:nvSpPr>
          <p:cNvPr id="5" name="4 - Δεξιό βέλος"/>
          <p:cNvSpPr/>
          <p:nvPr/>
        </p:nvSpPr>
        <p:spPr>
          <a:xfrm>
            <a:off x="3131840" y="2564904"/>
            <a:ext cx="360040" cy="21602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6" name="5 - Δεξιό βέλος"/>
          <p:cNvSpPr/>
          <p:nvPr/>
        </p:nvSpPr>
        <p:spPr>
          <a:xfrm>
            <a:off x="4788024" y="4725144"/>
            <a:ext cx="432048" cy="21602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899592" y="332656"/>
            <a:ext cx="7772400" cy="1484784"/>
          </a:xfrm>
        </p:spPr>
        <p:txBody>
          <a:bodyPr/>
          <a:lstStyle/>
          <a:p>
            <a:r>
              <a:rPr lang="el-GR" sz="2800" dirty="0" smtClean="0">
                <a:solidFill>
                  <a:schemeClr val="tx1">
                    <a:lumMod val="75000"/>
                    <a:lumOff val="25000"/>
                  </a:schemeClr>
                </a:solidFill>
                <a:ea typeface="Calibri"/>
              </a:rPr>
              <a:t>Κατάλληλες στρατηγικές επίλυσης προβλημάτων συνδέονται με λιγότερα περιστατικά εκφοβισμού (</a:t>
            </a:r>
            <a:r>
              <a:rPr lang="en-US" sz="2800" dirty="0" smtClean="0">
                <a:solidFill>
                  <a:schemeClr val="tx1">
                    <a:lumMod val="75000"/>
                    <a:lumOff val="25000"/>
                  </a:schemeClr>
                </a:solidFill>
                <a:ea typeface="Calibri"/>
              </a:rPr>
              <a:t>Craig</a:t>
            </a:r>
            <a:r>
              <a:rPr lang="el-GR" sz="2800" dirty="0" smtClean="0">
                <a:solidFill>
                  <a:schemeClr val="tx1">
                    <a:lumMod val="75000"/>
                    <a:lumOff val="25000"/>
                  </a:schemeClr>
                </a:solidFill>
                <a:ea typeface="Calibri"/>
              </a:rPr>
              <a:t> 2007)</a:t>
            </a:r>
            <a:endParaRPr lang="el-GR" sz="2800" dirty="0">
              <a:solidFill>
                <a:schemeClr val="tx1">
                  <a:lumMod val="75000"/>
                  <a:lumOff val="25000"/>
                </a:schemeClr>
              </a:solidFill>
            </a:endParaRPr>
          </a:p>
        </p:txBody>
      </p:sp>
      <p:sp>
        <p:nvSpPr>
          <p:cNvPr id="3" name="2 - Θέση περιεχομένου"/>
          <p:cNvSpPr>
            <a:spLocks noGrp="1"/>
          </p:cNvSpPr>
          <p:nvPr>
            <p:ph sz="quarter" idx="1"/>
          </p:nvPr>
        </p:nvSpPr>
        <p:spPr>
          <a:xfrm>
            <a:off x="971600" y="1844824"/>
            <a:ext cx="7772400" cy="4572000"/>
          </a:xfrm>
        </p:spPr>
        <p:txBody>
          <a:bodyPr>
            <a:normAutofit/>
          </a:bodyPr>
          <a:lstStyle/>
          <a:p>
            <a:pPr>
              <a:buNone/>
            </a:pPr>
            <a:r>
              <a:rPr lang="el-GR" sz="2400" dirty="0" smtClean="0">
                <a:ea typeface="Calibri"/>
              </a:rPr>
              <a:t>	</a:t>
            </a:r>
            <a:r>
              <a:rPr lang="el-GR" sz="2400" dirty="0" smtClean="0">
                <a:solidFill>
                  <a:schemeClr val="tx1">
                    <a:lumMod val="75000"/>
                    <a:lumOff val="25000"/>
                  </a:schemeClr>
                </a:solidFill>
                <a:ea typeface="Calibri"/>
              </a:rPr>
              <a:t>απαραίτητη: </a:t>
            </a:r>
          </a:p>
          <a:p>
            <a:r>
              <a:rPr lang="el-GR" sz="2400" dirty="0" smtClean="0">
                <a:solidFill>
                  <a:schemeClr val="tx1">
                    <a:lumMod val="75000"/>
                    <a:lumOff val="25000"/>
                  </a:schemeClr>
                </a:solidFill>
                <a:ea typeface="Calibri"/>
              </a:rPr>
              <a:t>η μελέτη των  αντιλήψεων και των στρατηγικών των γονιών</a:t>
            </a:r>
          </a:p>
          <a:p>
            <a:r>
              <a:rPr lang="el-GR" sz="2400" dirty="0" smtClean="0">
                <a:solidFill>
                  <a:schemeClr val="tx1">
                    <a:lumMod val="75000"/>
                    <a:lumOff val="25000"/>
                  </a:schemeClr>
                </a:solidFill>
                <a:ea typeface="Calibri"/>
              </a:rPr>
              <a:t>η ενημέρωσή τους και </a:t>
            </a:r>
          </a:p>
          <a:p>
            <a:r>
              <a:rPr lang="el-GR" sz="2400" dirty="0" smtClean="0">
                <a:solidFill>
                  <a:schemeClr val="tx1">
                    <a:lumMod val="75000"/>
                    <a:lumOff val="25000"/>
                  </a:schemeClr>
                </a:solidFill>
                <a:ea typeface="Calibri"/>
              </a:rPr>
              <a:t>η συμμετοχή τους σε προγράμματα πρόληψης και αντιμετώπισης του φαινομένου, ώστε:   </a:t>
            </a:r>
          </a:p>
          <a:p>
            <a:pPr>
              <a:buFont typeface="Wingdings" pitchFamily="2" charset="2"/>
              <a:buChar char="Ø"/>
            </a:pPr>
            <a:r>
              <a:rPr lang="el-GR" sz="2400" dirty="0" smtClean="0">
                <a:solidFill>
                  <a:schemeClr val="tx1">
                    <a:lumMod val="75000"/>
                    <a:lumOff val="25000"/>
                  </a:schemeClr>
                </a:solidFill>
                <a:ea typeface="Calibri"/>
              </a:rPr>
              <a:t>να υιοθετούν αποτελεσματικούς τρόπους αντιμετώπισης του εκφοβισμού </a:t>
            </a:r>
          </a:p>
          <a:p>
            <a:pPr>
              <a:buFont typeface="Wingdings" pitchFamily="2" charset="2"/>
              <a:buChar char="Ø"/>
            </a:pPr>
            <a:r>
              <a:rPr lang="el-GR" sz="2400" dirty="0" smtClean="0">
                <a:solidFill>
                  <a:schemeClr val="tx1">
                    <a:lumMod val="75000"/>
                    <a:lumOff val="25000"/>
                  </a:schemeClr>
                </a:solidFill>
                <a:ea typeface="Calibri"/>
              </a:rPr>
              <a:t>Να συνεργάζονται με το σχολείο</a:t>
            </a:r>
          </a:p>
          <a:p>
            <a:pPr>
              <a:buFont typeface="Wingdings" pitchFamily="2" charset="2"/>
              <a:buChar char="Ø"/>
            </a:pPr>
            <a:r>
              <a:rPr lang="el-GR" sz="2400" dirty="0" smtClean="0">
                <a:solidFill>
                  <a:schemeClr val="tx1">
                    <a:lumMod val="75000"/>
                    <a:lumOff val="25000"/>
                  </a:schemeClr>
                </a:solidFill>
                <a:ea typeface="Calibri"/>
              </a:rPr>
              <a:t>Να κατανοούν τις επιπτώσεις που έχουν οι αρνητικές στρατηγικές για τα παιδιά τους (</a:t>
            </a:r>
            <a:r>
              <a:rPr lang="en-US" sz="2400" dirty="0" smtClean="0">
                <a:solidFill>
                  <a:schemeClr val="tx1">
                    <a:lumMod val="75000"/>
                    <a:lumOff val="25000"/>
                  </a:schemeClr>
                </a:solidFill>
                <a:ea typeface="Calibri"/>
              </a:rPr>
              <a:t>Sawyer</a:t>
            </a:r>
            <a:r>
              <a:rPr lang="el-GR" sz="2400" dirty="0" smtClean="0">
                <a:solidFill>
                  <a:schemeClr val="tx1">
                    <a:lumMod val="75000"/>
                    <a:lumOff val="25000"/>
                  </a:schemeClr>
                </a:solidFill>
                <a:ea typeface="Calibri"/>
              </a:rPr>
              <a:t> και συν. 2011).</a:t>
            </a:r>
          </a:p>
          <a:p>
            <a:endParaRPr lang="el-GR" dirty="0"/>
          </a:p>
        </p:txBody>
      </p:sp>
      <p:sp>
        <p:nvSpPr>
          <p:cNvPr id="4" name="3 - Δεξιό βέλος"/>
          <p:cNvSpPr/>
          <p:nvPr/>
        </p:nvSpPr>
        <p:spPr>
          <a:xfrm>
            <a:off x="3203848" y="1412776"/>
            <a:ext cx="432048" cy="21602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899592" y="764704"/>
            <a:ext cx="7772400" cy="1143000"/>
          </a:xfrm>
        </p:spPr>
        <p:txBody>
          <a:bodyPr>
            <a:normAutofit fontScale="90000"/>
          </a:bodyPr>
          <a:lstStyle/>
          <a:p>
            <a:r>
              <a:rPr lang="el-GR" dirty="0" smtClean="0"/>
              <a:t>Τι γνωρίζουμε για τις πρακτικές ανατροφής</a:t>
            </a:r>
            <a:endParaRPr lang="en-US" dirty="0"/>
          </a:p>
        </p:txBody>
      </p:sp>
      <p:sp>
        <p:nvSpPr>
          <p:cNvPr id="3" name="2 - Θέση περιεχομένου"/>
          <p:cNvSpPr>
            <a:spLocks noGrp="1"/>
          </p:cNvSpPr>
          <p:nvPr>
            <p:ph sz="quarter" idx="1"/>
          </p:nvPr>
        </p:nvSpPr>
        <p:spPr>
          <a:xfrm>
            <a:off x="899592" y="2276872"/>
            <a:ext cx="7772400" cy="3816424"/>
          </a:xfrm>
        </p:spPr>
        <p:txBody>
          <a:bodyPr>
            <a:normAutofit/>
          </a:bodyPr>
          <a:lstStyle/>
          <a:p>
            <a:r>
              <a:rPr lang="el-GR" dirty="0" smtClean="0">
                <a:solidFill>
                  <a:schemeClr val="tx1">
                    <a:lumMod val="75000"/>
                    <a:lumOff val="25000"/>
                  </a:schemeClr>
                </a:solidFill>
              </a:rPr>
              <a:t>Η λειτουργία της οικογένειας αποτελεί σημαντικό </a:t>
            </a:r>
            <a:r>
              <a:rPr lang="el-GR" dirty="0" smtClean="0">
                <a:solidFill>
                  <a:srgbClr val="FF0000"/>
                </a:solidFill>
              </a:rPr>
              <a:t>προβλεπτικό</a:t>
            </a:r>
            <a:r>
              <a:rPr lang="el-GR" dirty="0" smtClean="0">
                <a:solidFill>
                  <a:schemeClr val="tx1">
                    <a:lumMod val="75000"/>
                    <a:lumOff val="25000"/>
                  </a:schemeClr>
                </a:solidFill>
              </a:rPr>
              <a:t> παράγοντα για εκφοβισμό (</a:t>
            </a:r>
            <a:r>
              <a:rPr lang="en-US" dirty="0" smtClean="0">
                <a:solidFill>
                  <a:schemeClr val="tx1">
                    <a:lumMod val="75000"/>
                    <a:lumOff val="25000"/>
                  </a:schemeClr>
                </a:solidFill>
              </a:rPr>
              <a:t>Cassidy</a:t>
            </a:r>
            <a:r>
              <a:rPr lang="el-GR" dirty="0" smtClean="0">
                <a:solidFill>
                  <a:schemeClr val="tx1">
                    <a:lumMod val="75000"/>
                    <a:lumOff val="25000"/>
                  </a:schemeClr>
                </a:solidFill>
              </a:rPr>
              <a:t> 2009, </a:t>
            </a:r>
            <a:r>
              <a:rPr lang="en-US" dirty="0" smtClean="0">
                <a:solidFill>
                  <a:schemeClr val="tx1">
                    <a:lumMod val="75000"/>
                    <a:lumOff val="25000"/>
                  </a:schemeClr>
                </a:solidFill>
              </a:rPr>
              <a:t>Olweus</a:t>
            </a:r>
            <a:r>
              <a:rPr lang="el-GR" dirty="0" smtClean="0">
                <a:solidFill>
                  <a:schemeClr val="tx1">
                    <a:lumMod val="75000"/>
                    <a:lumOff val="25000"/>
                  </a:schemeClr>
                </a:solidFill>
              </a:rPr>
              <a:t> 1980, </a:t>
            </a:r>
            <a:r>
              <a:rPr lang="en-US" dirty="0" smtClean="0">
                <a:solidFill>
                  <a:schemeClr val="tx1">
                    <a:lumMod val="75000"/>
                    <a:lumOff val="25000"/>
                  </a:schemeClr>
                </a:solidFill>
              </a:rPr>
              <a:t>Rigby</a:t>
            </a:r>
            <a:r>
              <a:rPr lang="el-GR" dirty="0" smtClean="0">
                <a:solidFill>
                  <a:schemeClr val="tx1">
                    <a:lumMod val="75000"/>
                    <a:lumOff val="25000"/>
                  </a:schemeClr>
                </a:solidFill>
              </a:rPr>
              <a:t> 1993, 1996). </a:t>
            </a:r>
            <a:endParaRPr lang="en-US" dirty="0" smtClean="0">
              <a:solidFill>
                <a:schemeClr val="tx1">
                  <a:lumMod val="75000"/>
                  <a:lumOff val="25000"/>
                </a:schemeClr>
              </a:solidFill>
            </a:endParaRPr>
          </a:p>
          <a:p>
            <a:r>
              <a:rPr lang="el-GR" dirty="0" smtClean="0">
                <a:solidFill>
                  <a:schemeClr val="tx1">
                    <a:lumMod val="75000"/>
                    <a:lumOff val="25000"/>
                  </a:schemeClr>
                </a:solidFill>
              </a:rPr>
              <a:t>Μαρτυρίες για σχέση του εκφοβισμού με μητρική κατάθλιψη  (</a:t>
            </a:r>
            <a:r>
              <a:rPr lang="en-US" dirty="0" smtClean="0">
                <a:solidFill>
                  <a:schemeClr val="tx1">
                    <a:lumMod val="75000"/>
                    <a:lumOff val="25000"/>
                  </a:schemeClr>
                </a:solidFill>
              </a:rPr>
              <a:t>Bibou</a:t>
            </a:r>
            <a:r>
              <a:rPr lang="el-GR" dirty="0" smtClean="0">
                <a:solidFill>
                  <a:schemeClr val="tx1">
                    <a:lumMod val="75000"/>
                    <a:lumOff val="25000"/>
                  </a:schemeClr>
                </a:solidFill>
              </a:rPr>
              <a:t>-</a:t>
            </a:r>
            <a:r>
              <a:rPr lang="en-US" dirty="0" err="1" smtClean="0">
                <a:solidFill>
                  <a:schemeClr val="tx1">
                    <a:lumMod val="75000"/>
                    <a:lumOff val="25000"/>
                  </a:schemeClr>
                </a:solidFill>
              </a:rPr>
              <a:t>Nakou</a:t>
            </a:r>
            <a:r>
              <a:rPr lang="el-GR" dirty="0" smtClean="0">
                <a:solidFill>
                  <a:schemeClr val="tx1">
                    <a:lumMod val="75000"/>
                    <a:lumOff val="25000"/>
                  </a:schemeClr>
                </a:solidFill>
              </a:rPr>
              <a:t> 2003), μικρή ενασχόληση του γονέα με το παιδί του (</a:t>
            </a:r>
            <a:r>
              <a:rPr lang="en-US" dirty="0" err="1" smtClean="0">
                <a:solidFill>
                  <a:schemeClr val="tx1">
                    <a:lumMod val="75000"/>
                    <a:lumOff val="25000"/>
                  </a:schemeClr>
                </a:solidFill>
              </a:rPr>
              <a:t>Flouri</a:t>
            </a:r>
            <a:r>
              <a:rPr lang="el-GR" dirty="0" smtClean="0">
                <a:solidFill>
                  <a:schemeClr val="tx1">
                    <a:lumMod val="75000"/>
                    <a:lumOff val="25000"/>
                  </a:schemeClr>
                </a:solidFill>
              </a:rPr>
              <a:t> &amp; </a:t>
            </a:r>
            <a:r>
              <a:rPr lang="en-US" dirty="0" smtClean="0">
                <a:solidFill>
                  <a:schemeClr val="tx1">
                    <a:lumMod val="75000"/>
                    <a:lumOff val="25000"/>
                  </a:schemeClr>
                </a:solidFill>
              </a:rPr>
              <a:t>Buchanan</a:t>
            </a:r>
            <a:r>
              <a:rPr lang="el-GR" dirty="0" smtClean="0">
                <a:solidFill>
                  <a:schemeClr val="tx1">
                    <a:lumMod val="75000"/>
                    <a:lumOff val="25000"/>
                  </a:schemeClr>
                </a:solidFill>
              </a:rPr>
              <a:t> 2003), αρνητικά συναισθήματα του γονέα προς το παιδί (</a:t>
            </a:r>
            <a:r>
              <a:rPr lang="en-US" dirty="0" err="1" smtClean="0">
                <a:solidFill>
                  <a:schemeClr val="tx1">
                    <a:lumMod val="75000"/>
                    <a:lumOff val="25000"/>
                  </a:schemeClr>
                </a:solidFill>
              </a:rPr>
              <a:t>Berdondini</a:t>
            </a:r>
            <a:r>
              <a:rPr lang="el-GR" dirty="0" smtClean="0">
                <a:solidFill>
                  <a:schemeClr val="tx1">
                    <a:lumMod val="75000"/>
                    <a:lumOff val="25000"/>
                  </a:schemeClr>
                </a:solidFill>
              </a:rPr>
              <a:t> &amp; </a:t>
            </a:r>
            <a:r>
              <a:rPr lang="en-US" dirty="0" smtClean="0">
                <a:solidFill>
                  <a:schemeClr val="tx1">
                    <a:lumMod val="75000"/>
                    <a:lumOff val="25000"/>
                  </a:schemeClr>
                </a:solidFill>
              </a:rPr>
              <a:t>Smith</a:t>
            </a:r>
            <a:r>
              <a:rPr lang="el-GR" dirty="0" smtClean="0">
                <a:solidFill>
                  <a:schemeClr val="tx1">
                    <a:lumMod val="75000"/>
                    <a:lumOff val="25000"/>
                  </a:schemeClr>
                </a:solidFill>
              </a:rPr>
              <a:t> 1996, </a:t>
            </a:r>
            <a:r>
              <a:rPr lang="en-US" dirty="0" smtClean="0">
                <a:solidFill>
                  <a:schemeClr val="tx1">
                    <a:lumMod val="75000"/>
                    <a:lumOff val="25000"/>
                  </a:schemeClr>
                </a:solidFill>
              </a:rPr>
              <a:t>Bowers</a:t>
            </a:r>
            <a:r>
              <a:rPr lang="el-GR" dirty="0" smtClean="0">
                <a:solidFill>
                  <a:schemeClr val="tx1">
                    <a:lumMod val="75000"/>
                    <a:lumOff val="25000"/>
                  </a:schemeClr>
                </a:solidFill>
              </a:rPr>
              <a:t>, </a:t>
            </a:r>
            <a:r>
              <a:rPr lang="en-US" dirty="0" smtClean="0">
                <a:solidFill>
                  <a:schemeClr val="tx1">
                    <a:lumMod val="75000"/>
                    <a:lumOff val="25000"/>
                  </a:schemeClr>
                </a:solidFill>
              </a:rPr>
              <a:t>Smith</a:t>
            </a:r>
            <a:r>
              <a:rPr lang="el-GR" dirty="0" smtClean="0">
                <a:solidFill>
                  <a:schemeClr val="tx1">
                    <a:lumMod val="75000"/>
                    <a:lumOff val="25000"/>
                  </a:schemeClr>
                </a:solidFill>
              </a:rPr>
              <a:t> &amp; </a:t>
            </a:r>
            <a:r>
              <a:rPr lang="en-US" dirty="0" err="1" smtClean="0">
                <a:solidFill>
                  <a:schemeClr val="tx1">
                    <a:lumMod val="75000"/>
                    <a:lumOff val="25000"/>
                  </a:schemeClr>
                </a:solidFill>
              </a:rPr>
              <a:t>Binney</a:t>
            </a:r>
            <a:r>
              <a:rPr lang="el-GR" dirty="0" smtClean="0">
                <a:solidFill>
                  <a:schemeClr val="tx1">
                    <a:lumMod val="75000"/>
                    <a:lumOff val="25000"/>
                  </a:schemeClr>
                </a:solidFill>
              </a:rPr>
              <a:t> 1992, </a:t>
            </a:r>
            <a:r>
              <a:rPr lang="en-US" dirty="0" err="1" smtClean="0">
                <a:solidFill>
                  <a:schemeClr val="tx1">
                    <a:lumMod val="75000"/>
                    <a:lumOff val="25000"/>
                  </a:schemeClr>
                </a:solidFill>
              </a:rPr>
              <a:t>Connoly</a:t>
            </a:r>
            <a:r>
              <a:rPr lang="el-GR" dirty="0" smtClean="0">
                <a:solidFill>
                  <a:schemeClr val="tx1">
                    <a:lumMod val="75000"/>
                    <a:lumOff val="25000"/>
                  </a:schemeClr>
                </a:solidFill>
              </a:rPr>
              <a:t> &amp; </a:t>
            </a:r>
            <a:r>
              <a:rPr lang="en-US" dirty="0" smtClean="0">
                <a:solidFill>
                  <a:schemeClr val="tx1">
                    <a:lumMod val="75000"/>
                    <a:lumOff val="25000"/>
                  </a:schemeClr>
                </a:solidFill>
              </a:rPr>
              <a:t>O</a:t>
            </a:r>
            <a:r>
              <a:rPr lang="el-GR" dirty="0" smtClean="0">
                <a:solidFill>
                  <a:schemeClr val="tx1">
                    <a:lumMod val="75000"/>
                    <a:lumOff val="25000"/>
                  </a:schemeClr>
                </a:solidFill>
              </a:rPr>
              <a:t>' </a:t>
            </a:r>
            <a:r>
              <a:rPr lang="en-US" dirty="0" smtClean="0">
                <a:solidFill>
                  <a:schemeClr val="tx1">
                    <a:lumMod val="75000"/>
                    <a:lumOff val="25000"/>
                  </a:schemeClr>
                </a:solidFill>
              </a:rPr>
              <a:t>Moore</a:t>
            </a:r>
            <a:r>
              <a:rPr lang="el-GR" dirty="0" smtClean="0">
                <a:solidFill>
                  <a:schemeClr val="tx1">
                    <a:lumMod val="75000"/>
                    <a:lumOff val="25000"/>
                  </a:schemeClr>
                </a:solidFill>
              </a:rPr>
              <a:t>, 2003)</a:t>
            </a:r>
            <a:endParaRPr lang="en-US" dirty="0" smtClean="0">
              <a:solidFill>
                <a:schemeClr val="tx1">
                  <a:lumMod val="75000"/>
                  <a:lumOff val="25000"/>
                </a:schemeClr>
              </a:solidFill>
            </a:endParaRPr>
          </a:p>
          <a:p>
            <a:endParaRPr lang="en-US" dirty="0"/>
          </a:p>
        </p:txBody>
      </p:sp>
      <p:cxnSp>
        <p:nvCxnSpPr>
          <p:cNvPr id="4" name="3 - Ευθεία γραμμή σύνδεσης"/>
          <p:cNvCxnSpPr/>
          <p:nvPr/>
        </p:nvCxnSpPr>
        <p:spPr>
          <a:xfrm>
            <a:off x="0" y="2060848"/>
            <a:ext cx="9144000" cy="0"/>
          </a:xfrm>
          <a:prstGeom prst="line">
            <a:avLst/>
          </a:prstGeom>
          <a:ln w="28575" cmpd="sng">
            <a:solidFill>
              <a:schemeClr val="accent1"/>
            </a:solidFill>
          </a:ln>
          <a:scene3d>
            <a:camera prst="orthographicFront"/>
            <a:lightRig rig="sunset" dir="t"/>
          </a:scene3d>
          <a:sp3d prstMaterial="metal"/>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899592" y="836712"/>
            <a:ext cx="7772400" cy="1143000"/>
          </a:xfrm>
        </p:spPr>
        <p:txBody>
          <a:bodyPr>
            <a:normAutofit fontScale="90000"/>
          </a:bodyPr>
          <a:lstStyle/>
          <a:p>
            <a:r>
              <a:rPr lang="el-GR" dirty="0" smtClean="0"/>
              <a:t>Συμφωνούν οι γονείς με τα παιδιά ως προς τον σχολικό εκφοβισμό; </a:t>
            </a:r>
            <a:endParaRPr lang="en-US" dirty="0"/>
          </a:p>
        </p:txBody>
      </p:sp>
      <p:sp>
        <p:nvSpPr>
          <p:cNvPr id="3" name="2 - Θέση περιεχομένου"/>
          <p:cNvSpPr>
            <a:spLocks noGrp="1"/>
          </p:cNvSpPr>
          <p:nvPr>
            <p:ph sz="quarter" idx="1"/>
          </p:nvPr>
        </p:nvSpPr>
        <p:spPr>
          <a:xfrm>
            <a:off x="899592" y="2564904"/>
            <a:ext cx="7772400" cy="2808312"/>
          </a:xfrm>
        </p:spPr>
        <p:txBody>
          <a:bodyPr/>
          <a:lstStyle/>
          <a:p>
            <a:r>
              <a:rPr lang="en-US" dirty="0" smtClean="0"/>
              <a:t>Eslea</a:t>
            </a:r>
            <a:r>
              <a:rPr lang="el-GR" dirty="0" smtClean="0"/>
              <a:t> &amp; </a:t>
            </a:r>
            <a:r>
              <a:rPr lang="en-US" dirty="0" smtClean="0"/>
              <a:t>Smith</a:t>
            </a:r>
            <a:r>
              <a:rPr lang="el-GR" dirty="0" smtClean="0"/>
              <a:t> (2000): μικρή σχέση των στάσεων γονέων και παιδιών προς τον εκφοβισμό</a:t>
            </a:r>
            <a:endParaRPr lang="en-US" dirty="0" smtClean="0"/>
          </a:p>
          <a:p>
            <a:r>
              <a:rPr lang="en-US" dirty="0" smtClean="0"/>
              <a:t>Curtner</a:t>
            </a:r>
            <a:r>
              <a:rPr lang="el-GR" dirty="0" smtClean="0"/>
              <a:t>-</a:t>
            </a:r>
            <a:r>
              <a:rPr lang="en-US" dirty="0" smtClean="0"/>
              <a:t>Smith</a:t>
            </a:r>
            <a:r>
              <a:rPr lang="el-GR" dirty="0" smtClean="0"/>
              <a:t> και συν. (2006): μητέρες με ενσυναίσθηση και προώθηση της αυτονομίας στα παιδιά τους συνεπάγεται παιδιά με λιγότερες εμπειρίες εκφοβισμού </a:t>
            </a:r>
            <a:endParaRPr lang="en-US" dirty="0" smtClean="0"/>
          </a:p>
          <a:p>
            <a:endParaRPr lang="en-US" dirty="0"/>
          </a:p>
        </p:txBody>
      </p:sp>
      <p:cxnSp>
        <p:nvCxnSpPr>
          <p:cNvPr id="5" name="4 - Ευθεία γραμμή σύνδεσης"/>
          <p:cNvCxnSpPr/>
          <p:nvPr/>
        </p:nvCxnSpPr>
        <p:spPr>
          <a:xfrm>
            <a:off x="0" y="2132856"/>
            <a:ext cx="9144000" cy="0"/>
          </a:xfrm>
          <a:prstGeom prst="line">
            <a:avLst/>
          </a:prstGeom>
          <a:ln w="28575" cmpd="sng">
            <a:solidFill>
              <a:schemeClr val="accent1"/>
            </a:solidFill>
          </a:ln>
          <a:scene3d>
            <a:camera prst="orthographicFront"/>
            <a:lightRig rig="sunset" dir="t"/>
          </a:scene3d>
          <a:sp3d prstMaterial="metal"/>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sz="quarter" idx="1"/>
          </p:nvPr>
        </p:nvSpPr>
        <p:spPr>
          <a:xfrm>
            <a:off x="827584" y="1340768"/>
            <a:ext cx="7772400" cy="4572000"/>
          </a:xfrm>
        </p:spPr>
        <p:txBody>
          <a:bodyPr>
            <a:normAutofit lnSpcReduction="10000"/>
          </a:bodyPr>
          <a:lstStyle/>
          <a:p>
            <a:r>
              <a:rPr lang="el-GR" dirty="0" smtClean="0">
                <a:solidFill>
                  <a:schemeClr val="tx1">
                    <a:lumMod val="75000"/>
                    <a:lumOff val="25000"/>
                  </a:schemeClr>
                </a:solidFill>
              </a:rPr>
              <a:t>Δεκαετία του 80:  έννοια της </a:t>
            </a:r>
            <a:r>
              <a:rPr lang="el-GR" dirty="0" smtClean="0">
                <a:solidFill>
                  <a:srgbClr val="C00000"/>
                </a:solidFill>
              </a:rPr>
              <a:t>ανθεκτικότητας</a:t>
            </a:r>
            <a:r>
              <a:rPr lang="el-GR" dirty="0" smtClean="0">
                <a:solidFill>
                  <a:schemeClr val="tx1">
                    <a:lumMod val="75000"/>
                    <a:lumOff val="25000"/>
                  </a:schemeClr>
                </a:solidFill>
              </a:rPr>
              <a:t> και στροφή από ψυχοπαθολογία σε πρόληψη και έγκαιρη παρέμβαση. </a:t>
            </a:r>
            <a:endParaRPr lang="en-US" dirty="0" smtClean="0">
              <a:solidFill>
                <a:schemeClr val="tx1">
                  <a:lumMod val="75000"/>
                  <a:lumOff val="25000"/>
                </a:schemeClr>
              </a:solidFill>
            </a:endParaRPr>
          </a:p>
          <a:p>
            <a:r>
              <a:rPr lang="en-US" dirty="0" smtClean="0">
                <a:solidFill>
                  <a:schemeClr val="tx1">
                    <a:lumMod val="75000"/>
                    <a:lumOff val="25000"/>
                  </a:schemeClr>
                </a:solidFill>
              </a:rPr>
              <a:t>Barber</a:t>
            </a:r>
            <a:r>
              <a:rPr lang="el-GR" dirty="0" smtClean="0">
                <a:solidFill>
                  <a:schemeClr val="tx1">
                    <a:lumMod val="75000"/>
                    <a:lumOff val="25000"/>
                  </a:schemeClr>
                </a:solidFill>
              </a:rPr>
              <a:t> (2005): τα παιδιά χρειάζονται μια αίσθηση του ανήκειν, μια αίσθηση ζεστασιάς δηλαδή, οριοθέτηση, διευκόλυνση στο πέρασμα τους προς την αυτονομία.  </a:t>
            </a:r>
            <a:endParaRPr lang="en-US" dirty="0" smtClean="0">
              <a:solidFill>
                <a:schemeClr val="tx1">
                  <a:lumMod val="75000"/>
                  <a:lumOff val="25000"/>
                </a:schemeClr>
              </a:solidFill>
            </a:endParaRPr>
          </a:p>
          <a:p>
            <a:r>
              <a:rPr lang="el-GR" dirty="0" smtClean="0">
                <a:solidFill>
                  <a:srgbClr val="C00000"/>
                </a:solidFill>
              </a:rPr>
              <a:t>Άμεσες</a:t>
            </a:r>
            <a:r>
              <a:rPr lang="el-GR" dirty="0" smtClean="0">
                <a:solidFill>
                  <a:schemeClr val="tx1">
                    <a:lumMod val="75000"/>
                    <a:lumOff val="25000"/>
                  </a:schemeClr>
                </a:solidFill>
              </a:rPr>
              <a:t> επιδράσεις της οικογενειακής λειτουργικότητας: π.χ. της </a:t>
            </a:r>
            <a:r>
              <a:rPr lang="en-US" dirty="0" err="1" smtClean="0">
                <a:solidFill>
                  <a:schemeClr val="tx1">
                    <a:lumMod val="75000"/>
                    <a:lumOff val="25000"/>
                  </a:schemeClr>
                </a:solidFill>
              </a:rPr>
              <a:t>Baumrind</a:t>
            </a:r>
            <a:r>
              <a:rPr lang="el-GR" dirty="0" smtClean="0">
                <a:solidFill>
                  <a:schemeClr val="tx1">
                    <a:lumMod val="75000"/>
                    <a:lumOff val="25000"/>
                  </a:schemeClr>
                </a:solidFill>
              </a:rPr>
              <a:t> (1991)</a:t>
            </a:r>
          </a:p>
          <a:p>
            <a:r>
              <a:rPr lang="el-GR" dirty="0" smtClean="0">
                <a:solidFill>
                  <a:schemeClr val="tx1">
                    <a:lumMod val="75000"/>
                    <a:lumOff val="25000"/>
                  </a:schemeClr>
                </a:solidFill>
              </a:rPr>
              <a:t> </a:t>
            </a:r>
            <a:r>
              <a:rPr lang="el-GR" dirty="0" smtClean="0">
                <a:solidFill>
                  <a:srgbClr val="C00000"/>
                </a:solidFill>
              </a:rPr>
              <a:t>Έμμεσες</a:t>
            </a:r>
            <a:r>
              <a:rPr lang="el-GR" dirty="0" smtClean="0">
                <a:solidFill>
                  <a:schemeClr val="tx1">
                    <a:lumMod val="75000"/>
                    <a:lumOff val="25000"/>
                  </a:schemeClr>
                </a:solidFill>
              </a:rPr>
              <a:t> επιδράσεις: ευρύτερη αντίληψη του οικογενειακού περιβάλλοντος </a:t>
            </a:r>
            <a:endParaRPr lang="en-US" dirty="0" smtClean="0">
              <a:solidFill>
                <a:schemeClr val="tx1">
                  <a:lumMod val="75000"/>
                  <a:lumOff val="25000"/>
                </a:schemeClr>
              </a:solidFill>
            </a:endParaRPr>
          </a:p>
          <a:p>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Δικαιοσύνη">
  <a:themeElements>
    <a:clrScheme name="Δικαιοσύνη">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Δικαιοσύνη">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Δικαιοσύνη">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1557</TotalTime>
  <Words>3617</Words>
  <Application>Microsoft Office PowerPoint</Application>
  <PresentationFormat>Προβολή στην οθόνη (4:3)</PresentationFormat>
  <Paragraphs>474</Paragraphs>
  <Slides>36</Slides>
  <Notes>35</Notes>
  <HiddenSlides>0</HiddenSlides>
  <MMClips>0</MMClips>
  <ScaleCrop>false</ScaleCrop>
  <HeadingPairs>
    <vt:vector size="4" baseType="variant">
      <vt:variant>
        <vt:lpstr>Θέμα</vt:lpstr>
      </vt:variant>
      <vt:variant>
        <vt:i4>1</vt:i4>
      </vt:variant>
      <vt:variant>
        <vt:lpstr>Τίτλοι διαφανειών</vt:lpstr>
      </vt:variant>
      <vt:variant>
        <vt:i4>36</vt:i4>
      </vt:variant>
    </vt:vector>
  </HeadingPairs>
  <TitlesOfParts>
    <vt:vector size="37" baseType="lpstr">
      <vt:lpstr>Δικαιοσύνη</vt:lpstr>
      <vt:lpstr>Οι απόψεις των γονέων ως προς τις στρατηγικές αντιμετώπισης του σχολικού εκφοβισμού </vt:lpstr>
      <vt:lpstr>Διαφάνεια 2</vt:lpstr>
      <vt:lpstr>Η μελέτη των απόψεων των ενηλίκων</vt:lpstr>
      <vt:lpstr>Οι απόψεις των γονιών </vt:lpstr>
      <vt:lpstr>Οι στρατηγικές που προτείνουν οι γονείς στα παιδιά που εκφοβίζονται</vt:lpstr>
      <vt:lpstr>Κατάλληλες στρατηγικές επίλυσης προβλημάτων συνδέονται με λιγότερα περιστατικά εκφοβισμού (Craig 2007)</vt:lpstr>
      <vt:lpstr>Τι γνωρίζουμε για τις πρακτικές ανατροφής</vt:lpstr>
      <vt:lpstr>Συμφωνούν οι γονείς με τα παιδιά ως προς τον σχολικό εκφοβισμό; </vt:lpstr>
      <vt:lpstr>Διαφάνεια 9</vt:lpstr>
      <vt:lpstr>Θεωρητικά μοντέλα </vt:lpstr>
      <vt:lpstr>Θεωρητικά μοντέλα </vt:lpstr>
      <vt:lpstr>Στις έρευνες με γονείς:</vt:lpstr>
      <vt:lpstr>Πλαίσιο της παρούσας μελέτης </vt:lpstr>
      <vt:lpstr>Πλαίσιο της μελέτης </vt:lpstr>
      <vt:lpstr>Πλαίσιο της μελέτης </vt:lpstr>
      <vt:lpstr>Πλαίσιο της μελέτης </vt:lpstr>
      <vt:lpstr>Διαφάνεια 17</vt:lpstr>
      <vt:lpstr>Διαφάνεια 18</vt:lpstr>
      <vt:lpstr>Διαφάνεια 19</vt:lpstr>
      <vt:lpstr>Τι κάνει συνήθως το παιδί σας, όταν εκφοβίζεται στο σχολείο;</vt:lpstr>
      <vt:lpstr>Διαφάνεια 21</vt:lpstr>
      <vt:lpstr>  Ποιους τρόπους θα συστήνατε σε ένα παιδί που εκφοβίζεται;</vt:lpstr>
      <vt:lpstr>Διαφάνεια 23</vt:lpstr>
      <vt:lpstr>            Τι θα κάνατε ως γονέας στην περίπτωση που το παιδί σας εκφοβιζόταν;</vt:lpstr>
      <vt:lpstr>Διαφάνεια 25</vt:lpstr>
      <vt:lpstr>      Τι  θα κάνατε ως γονέας στην περίπτωση που το παιδί σας εκφόβιζε άλλα παιδιά;</vt:lpstr>
      <vt:lpstr>Σχέση πρακτικών ανατροφής με στρατηγικές αντιμετώπισης (pearson correlations, p&lt;.05)</vt:lpstr>
      <vt:lpstr>Σχέση πρακτικών ανατροφής με στρατηγικές αντιμετώπισης (pearson correlations, p&lt;.05)</vt:lpstr>
      <vt:lpstr>συγκρίσεις με σχετικές έρευνες </vt:lpstr>
      <vt:lpstr>Σύνδεση της έρευνας με την εκπαιδευτική πράξη - προτάσεις</vt:lpstr>
      <vt:lpstr>Αρνητικές σχέσεις ανάμεσα στο σχολείο και την οικογένεια συνεπάγονται:</vt:lpstr>
      <vt:lpstr>Η συνεργατική σχέση σχολείου-οικογένειας ωφελεί:</vt:lpstr>
      <vt:lpstr>βιβλιογραφία</vt:lpstr>
      <vt:lpstr>Διαφάνεια 34</vt:lpstr>
      <vt:lpstr>Χρήσιμες ιστοσελίδες</vt:lpstr>
      <vt:lpstr>επικοινωνία</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Διαφάνεια 1</dc:title>
  <dc:creator>Anna</dc:creator>
  <cp:lastModifiedBy>Anna</cp:lastModifiedBy>
  <cp:revision>51</cp:revision>
  <dcterms:created xsi:type="dcterms:W3CDTF">2011-09-27T16:37:15Z</dcterms:created>
  <dcterms:modified xsi:type="dcterms:W3CDTF">2011-09-30T17:42:34Z</dcterms:modified>
</cp:coreProperties>
</file>