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88" r:id="rId2"/>
    <p:sldId id="291" r:id="rId3"/>
    <p:sldId id="292" r:id="rId4"/>
    <p:sldId id="293" r:id="rId5"/>
    <p:sldId id="298" r:id="rId6"/>
    <p:sldId id="299" r:id="rId7"/>
    <p:sldId id="308" r:id="rId8"/>
    <p:sldId id="309" r:id="rId9"/>
    <p:sldId id="310" r:id="rId10"/>
    <p:sldId id="311" r:id="rId11"/>
    <p:sldId id="312" r:id="rId12"/>
    <p:sldId id="290" r:id="rId13"/>
    <p:sldId id="277" r:id="rId14"/>
    <p:sldId id="268" r:id="rId15"/>
    <p:sldId id="278" r:id="rId16"/>
    <p:sldId id="269" r:id="rId17"/>
    <p:sldId id="294" r:id="rId18"/>
    <p:sldId id="307" r:id="rId19"/>
    <p:sldId id="296" r:id="rId20"/>
    <p:sldId id="313" r:id="rId21"/>
    <p:sldId id="306" r:id="rId22"/>
    <p:sldId id="297" r:id="rId23"/>
    <p:sldId id="301" r:id="rId24"/>
    <p:sldId id="314" r:id="rId25"/>
    <p:sldId id="303" r:id="rId26"/>
    <p:sldId id="305" r:id="rId27"/>
    <p:sldId id="302" r:id="rId28"/>
    <p:sldId id="284" r:id="rId29"/>
  </p:sldIdLst>
  <p:sldSz cx="9144000" cy="6858000" type="screen4x3"/>
  <p:notesSz cx="7077075" cy="90519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67" autoAdjust="0"/>
  </p:normalViewPr>
  <p:slideViewPr>
    <p:cSldViewPr>
      <p:cViewPr varScale="1">
        <p:scale>
          <a:sx n="116" d="100"/>
          <a:sy n="116" d="100"/>
        </p:scale>
        <p:origin x="-23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60D86-7E86-471A-8590-7F561F82818F}" type="datetimeFigureOut">
              <a:rPr lang="en-US" smtClean="0"/>
              <a:pPr/>
              <a:t>10/6/2011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13BD3-EA91-4622-BE29-D2095DF59B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58C2D-DFDD-4B79-B1D4-F58F054B8E9E}" type="datetimeFigureOut">
              <a:rPr lang="el-GR" smtClean="0"/>
              <a:pPr/>
              <a:t>6/10/2011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7945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707708" y="4299665"/>
            <a:ext cx="5661660" cy="4073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4008705" y="8597758"/>
            <a:ext cx="3066733" cy="4525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38644-4354-4FB6-86FB-64081FB1C38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38644-4354-4FB6-86FB-64081FB1C382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38644-4354-4FB6-86FB-64081FB1C382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38644-4354-4FB6-86FB-64081FB1C382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38644-4354-4FB6-86FB-64081FB1C382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38644-4354-4FB6-86FB-64081FB1C382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38644-4354-4FB6-86FB-64081FB1C382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6/10/2011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bibou@eled.auth.g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772400" cy="648072"/>
          </a:xfrm>
        </p:spPr>
        <p:txBody>
          <a:bodyPr>
            <a:noAutofit/>
          </a:bodyPr>
          <a:lstStyle/>
          <a:p>
            <a:r>
              <a:rPr lang="el-GR" sz="2800" dirty="0" smtClean="0"/>
              <a:t>Ερμηνείες και πρακτικές αντιμετώπισης της ενδοσχολικής βίας από την πλευρά των εφήβων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136904" cy="5221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i="1" dirty="0" smtClean="0"/>
              <a:t>20 χρόνια ΕΨΥΠΕ Κοινοτικές υπηρεσίες ψυχικής υγείας για παιδιά και εφήβους στην Ελλάδα, 6-7.10.2011, Αθήνα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Ι</a:t>
            </a:r>
            <a:r>
              <a:rPr lang="el-GR" sz="2000" dirty="0" smtClean="0"/>
              <a:t>. Μπίμπου </a:t>
            </a:r>
            <a:r>
              <a:rPr lang="el-GR" sz="2000" dirty="0" err="1" smtClean="0"/>
              <a:t>Νάκου</a:t>
            </a:r>
            <a:r>
              <a:rPr lang="el-GR" sz="2000" dirty="0" smtClean="0"/>
              <a:t>, </a:t>
            </a:r>
            <a:r>
              <a:rPr lang="el-GR" sz="2000" dirty="0" err="1" smtClean="0"/>
              <a:t>Αναπλ</a:t>
            </a:r>
            <a:r>
              <a:rPr lang="el-GR" sz="2000" dirty="0" smtClean="0"/>
              <a:t>. Καθηγήτρια Ψυχολογίας, Παιδαγωγικό Τμήμα Δημοτικής Εκπαίδευσης, ΑΠΘ</a:t>
            </a:r>
            <a:endParaRPr lang="en-US" sz="2000" dirty="0" smtClean="0"/>
          </a:p>
          <a:p>
            <a:endParaRPr lang="el-G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" name="3 - Ευθεία γραμμή σύνδεσης"/>
          <p:cNvCxnSpPr/>
          <p:nvPr/>
        </p:nvCxnSpPr>
        <p:spPr>
          <a:xfrm>
            <a:off x="0" y="1340768"/>
            <a:ext cx="9144000" cy="0"/>
          </a:xfrm>
          <a:prstGeom prst="line">
            <a:avLst/>
          </a:prstGeom>
          <a:ln w="28575" cmpd="sng">
            <a:solidFill>
              <a:schemeClr val="accent1"/>
            </a:solidFill>
          </a:ln>
          <a:scene3d>
            <a:camera prst="orthographicFront"/>
            <a:lightRig rig="sunset" dir="t"/>
          </a:scene3d>
          <a:sp3d prstMaterial="meta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ξέρουμε ότι κάνουν οι έφηβοι που εκφοβίζονται;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Απομονώνονται κοινωνικά, αποφεύγουν τους δράστες</a:t>
            </a:r>
            <a:r>
              <a:rPr lang="en-US" dirty="0" smtClean="0"/>
              <a:t>, </a:t>
            </a:r>
            <a:r>
              <a:rPr lang="el-GR" dirty="0" smtClean="0"/>
              <a:t>προσπαθούν να περνούν απαρατήρητοι στις διάφορες κοινωνικές συνθήκες, </a:t>
            </a:r>
          </a:p>
          <a:p>
            <a:r>
              <a:rPr lang="el-GR" dirty="0" smtClean="0"/>
              <a:t>«εσωτερική επεξεργασία»: προσπαθούν να μην νιώθουν τίποτα ή να κρύβουν τα αρνητικά τους συναισθήματα (</a:t>
            </a:r>
            <a:r>
              <a:rPr lang="en-US" dirty="0" err="1" smtClean="0"/>
              <a:t>Gamliel</a:t>
            </a:r>
            <a:r>
              <a:rPr lang="en-US" dirty="0" smtClean="0"/>
              <a:t>, et al., 2003. </a:t>
            </a:r>
            <a:r>
              <a:rPr lang="en-US" dirty="0" err="1" smtClean="0"/>
              <a:t>Thornberg</a:t>
            </a:r>
            <a:r>
              <a:rPr lang="en-US" dirty="0" smtClean="0"/>
              <a:t>, et al., 2010</a:t>
            </a:r>
            <a:r>
              <a:rPr lang="en-US" dirty="0" smtClean="0"/>
              <a:t>)</a:t>
            </a:r>
            <a:r>
              <a:rPr lang="el-GR" dirty="0" smtClean="0"/>
              <a:t>, ή να μην μιλάνε σε κανένα για αυτό. </a:t>
            </a:r>
            <a:endParaRPr lang="el-GR" dirty="0" smtClean="0"/>
          </a:p>
          <a:p>
            <a:r>
              <a:rPr lang="el-GR" dirty="0" smtClean="0"/>
              <a:t>Προσπαθούν να εξηγήσουν την αδικία με λογικό τρόπο στους δράστες ή να αντεπιτεθούν λεκτικά </a:t>
            </a:r>
            <a:endParaRPr lang="el-GR" dirty="0" smtClean="0"/>
          </a:p>
          <a:p>
            <a:r>
              <a:rPr lang="el-GR" dirty="0" smtClean="0"/>
              <a:t>Τα παιδιά που αντιδρούν «συναισθηματικά» λένε ότι τροφοδοτούν τον κύκλο της βίας, αλλά ότι δεν μπορούν να κάνουν διαφορετικά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Γονείς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Δεδομένα από μια έρευνα σε 1200 γονείς παιδιών και εφήβων (Κάργα, 2011)</a:t>
            </a:r>
          </a:p>
          <a:p>
            <a:r>
              <a:rPr lang="el-GR" dirty="0" smtClean="0"/>
              <a:t>Ερωτηματολόγια</a:t>
            </a:r>
          </a:p>
          <a:p>
            <a:r>
              <a:rPr lang="el-GR" dirty="0" smtClean="0"/>
              <a:t>Πρακτικές ανατροφής, εμπειρίες εκφοβισμού στα παιδιά τους, ψυχοκοινωνική υγεία, τρόποι αντιμετώπισης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στρατηγικές προτείνουν οι γονείς στα παιδιά που εκφοβίζονται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Θετικές: δημοσιοποίηση, </a:t>
            </a: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</a:rPr>
              <a:t>ανάπτυξη θετικών κοινωνικών συμπεριφορών, επικοινωνία, υποστήριξη, εμπλοκή σε εξωσχολικές ομαδικές δραστηριότητες, αυτοεκτίμηση </a:t>
            </a:r>
          </a:p>
          <a:p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Αρνητικές: αντεπίθεση, εκδίκηση, παθητικότητα, αγνόηση.</a:t>
            </a: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Calibri"/>
              </a:rPr>
              <a:t> Σαν να </a:t>
            </a: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</a:rPr>
              <a:t>παραβλέπουν την έλλειψη δύναμης που έχουν τα παιδιά στη δυναμική των σχέσεων του εκφοβισμού και την ψυχική αναστάτωση που προκαλεί.</a:t>
            </a:r>
          </a:p>
          <a:p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</a:rPr>
              <a:t> ΣΥΝΕΠΕΙΕΣ; επιδείνωση της κατάστασης, εξακολουθεί ο εκφοβισμός, απροθυμία των παιδιών να μιλήσουν για τον εκφοβισμό που βιώνουν, έλλειψη εμπιστοσύνης στις ικανότητες των γονιών τους.</a:t>
            </a:r>
          </a:p>
          <a:p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</a:rPr>
              <a:t>Οι κατάλληλες στρατηγικές επίλυσης προβλημάτων συνδέονται με λιγότερα περιστατικά εκφοβισμού (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</a:rPr>
              <a:t>Craig</a:t>
            </a:r>
            <a:r>
              <a:rPr lang="el-G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/>
              </a:rPr>
              <a:t> 2007). </a:t>
            </a:r>
          </a:p>
          <a:p>
            <a:endParaRPr lang="el-GR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539552" y="692696"/>
          <a:ext cx="8064896" cy="5226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  <a:gridCol w="4464496"/>
              </a:tblGrid>
              <a:tr h="79208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Τι κάνουν οι γονείς, όταν τα παιδιά τους εκφοβίζονται</a:t>
                      </a:r>
                      <a:endParaRPr lang="el-GR" sz="18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Επικοινωνία εντός της οικογένειας </a:t>
                      </a:r>
                      <a:endParaRPr lang="el-GR" sz="1400" b="1" dirty="0" smtClean="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και </a:t>
                      </a:r>
                      <a:r>
                        <a:rPr lang="el-GR" sz="14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με τους φίλους του παιδιού  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l-GR" sz="1200" dirty="0" smtClean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         1. Θα </a:t>
                      </a: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το άκουγα προσεκτικά και θα προσπαθούσα να το </a:t>
                      </a:r>
                      <a:r>
                        <a:rPr lang="el-GR" sz="1200" dirty="0" smtClean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στηρίξω.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3.  Θα μιλούσα με τους φίλους /τις φίλες του, χωρίς να ρίχνω το φταίξιμο σε αυτούς.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6. Θα προσπαθούσα να βελτιώσω τυχόν προβλήματα στην οικογένεια που ίσως επηρεάζουν τη συμπεριφορά του παιδιού μου.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Επικοινωνία εκτός της οικογένειας 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71805" indent="-47180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     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  <a:p>
                      <a:pPr marL="471805" indent="-47180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        </a:t>
                      </a:r>
                      <a:r>
                        <a:rPr lang="el-GR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4.</a:t>
                      </a:r>
                      <a:r>
                        <a:rPr lang="el-GR" sz="140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Θα μιλούσα και θα ενημέρωνα τους γονείς των παιδιών που εκφόβισαν το παιδί μου.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  <a:p>
                      <a:pPr marL="46799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5. Θα ενημέρωνα και θα συζητούσα με τους εκπαιδευτικούς/ τη διεύθυνση του σχολείου.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Απόδοση ευθυνών στο παιδί 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71805" indent="-381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2. Θα το κατηγορούσα, πιστεύοντας πως εκείνο προκαλεί μια τέτοια συμπεριφορά.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Μη επέμβαση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71805" indent="-381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7. Δεν μου αρέσει ο εκφοβισμός, αλλά δεν είναι δική μου δουλειά να επεμβαίνω.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3200" dirty="0" smtClean="0"/>
              <a:t>Τι θα κάνατε ως γονέας στην περίπτωση που το παιδί σας εκφοβιζόταν;</a:t>
            </a: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5229200"/>
            <a:ext cx="7772400" cy="1333128"/>
          </a:xfrm>
        </p:spPr>
        <p:txBody>
          <a:bodyPr>
            <a:normAutofit/>
          </a:bodyPr>
          <a:lstStyle/>
          <a:p>
            <a:pPr lvl="1" algn="ctr"/>
            <a:r>
              <a:rPr lang="el-GR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Οι γονείς συχνότερα επιλέγουν να αναζητήσουν λύσεις εκτός οικογενείας, μιλώντας με τους εκπαιδευτικούς ή τους γονείς των άλλων παιδιών.</a:t>
            </a: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6" name="5 - Πίνακας"/>
          <p:cNvGraphicFramePr>
            <a:graphicFrameLocks noGrp="1"/>
          </p:cNvGraphicFramePr>
          <p:nvPr/>
        </p:nvGraphicFramePr>
        <p:xfrm>
          <a:off x="539552" y="1628800"/>
          <a:ext cx="8280924" cy="3358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1080122"/>
                <a:gridCol w="1008112"/>
                <a:gridCol w="1296144"/>
                <a:gridCol w="1152128"/>
                <a:gridCol w="1080122"/>
              </a:tblGrid>
              <a:tr h="864096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Περιγραφικά Στοιχεία </a:t>
                      </a:r>
                      <a:endParaRPr lang="el-GR" sz="18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  <a:p>
                      <a:pPr marL="38100" marR="381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των στρατηγικών που υιοθετούν οι γονείς όταν τα παιδιά τους εκφοβίζονται  </a:t>
                      </a:r>
                      <a:endParaRPr lang="el-GR" sz="18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N</a:t>
                      </a:r>
                      <a:endParaRPr lang="el-GR" sz="12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Minimum</a:t>
                      </a:r>
                      <a:endParaRPr lang="el-GR" sz="12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Maximum</a:t>
                      </a:r>
                      <a:endParaRPr lang="el-GR" sz="12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Mean</a:t>
                      </a:r>
                      <a:endParaRPr lang="el-GR" sz="12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Std</a:t>
                      </a: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. </a:t>
                      </a: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Deviation</a:t>
                      </a:r>
                      <a:endParaRPr lang="el-GR" sz="12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Επικοινωνία εντός οικογένειας και με φίλους παιδιού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1123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,00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1,00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,5301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,28489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Επικοινωνία εκτός οικογένειας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1123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,00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1,00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,7903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,28222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Απόδοση ευθυνών στο παιδί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1123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,00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1,00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,0151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,12216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Μη επέμβαση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1123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,00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1,00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,0249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,15599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Valid N (listwise)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1123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40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27584" y="332656"/>
          <a:ext cx="7560840" cy="6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0897"/>
                <a:gridCol w="4439943"/>
              </a:tblGrid>
              <a:tr h="958881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Τι κάνουν οι γονείς, όταν τα παιδιά τους εκφοβίζουν άλλα παιδιά</a:t>
                      </a:r>
                      <a:endParaRPr lang="el-GR" sz="1800" dirty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7948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Επικοινωνία με άλλους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3.  Θα μιλούσα με τους φίλους /τις φίλες του, χωρίς να ρίχνω το φταίξιμο σε αυτούς.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  <a:p>
                      <a:pPr marL="471805" indent="571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4.</a:t>
                      </a:r>
                      <a:r>
                        <a:rPr lang="el-GR" sz="1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Θα μιλούσα και θα ενημέρωνα τους γονείς των παιδιών που εκφόβισε το παιδί μου.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  <a:p>
                      <a:pPr marL="46799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5. Θα ενημέρωνα και θα συζητούσα με τους εκπαιδευτικούς/ τη διεύθυνση του σχολείου</a:t>
                      </a:r>
                      <a:r>
                        <a:rPr lang="el-GR" sz="1400" dirty="0" smtClean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</a:tr>
              <a:tr h="153946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Παρέμβαση στο παιδί</a:t>
                      </a:r>
                      <a:endParaRPr lang="el-GR" sz="140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71805" indent="-47180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           1. Θα μιλούσα μαζί του και θα του εξηγούσα, χωρίς να το κατηγορώ.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  <a:p>
                      <a:pPr marL="471805" indent="-47180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        </a:t>
                      </a:r>
                      <a:r>
                        <a:rPr lang="el-GR" sz="14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 - 2. Θα το τιμωρούσα. 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16696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Παρέμβαση στην οικογένεια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7752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6. Θα προσπαθούσα να βελτιώσω τυχόν προβλήματα στην οικογένεια που ίσως επηρεάζουν τη συμπεριφορά του παιδιού μου.</a:t>
                      </a:r>
                      <a:endParaRPr lang="el-GR" sz="1400" dirty="0">
                        <a:latin typeface="Arial"/>
                        <a:ea typeface="Calibri"/>
                      </a:endParaRPr>
                    </a:p>
                    <a:p>
                      <a:pPr marL="467995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l-GR" sz="1400" dirty="0" smtClean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7</a:t>
                      </a:r>
                      <a:r>
                        <a:rPr lang="el-GR" sz="14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. Δεν μου αρέσει ο εκφοβισμός, αλλά δεν είναι δική μου δουλειά να επεμβαίνω</a:t>
                      </a:r>
                      <a:r>
                        <a:rPr lang="el-GR" sz="1400" dirty="0" smtClean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600" dirty="0" smtClean="0"/>
              <a:t/>
            </a:r>
            <a:br>
              <a:rPr lang="el-GR" sz="3600" dirty="0" smtClean="0"/>
            </a:br>
            <a:r>
              <a:rPr lang="el-GR" sz="3100" dirty="0" smtClean="0"/>
              <a:t>Τι  θα κάνατε ως γονέας στην περίπτωση που το παιδί σας εκφόβιζε άλλα παιδιά;</a:t>
            </a:r>
            <a:endParaRPr lang="en-US" sz="31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1043608" y="4725144"/>
            <a:ext cx="7772400" cy="1944216"/>
          </a:xfrm>
        </p:spPr>
        <p:txBody>
          <a:bodyPr>
            <a:normAutofit/>
          </a:bodyPr>
          <a:lstStyle/>
          <a:p>
            <a:r>
              <a:rPr lang="el-G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Αντίθετα, εδώ οι γονείς συχνότερα επιλέγουν να αναζητήσουν λύσεις εντός οικογενείας (Μ.Ο.= .83, Τ.Α= .25) και μετά συνεργασία με το παιδί (Μ.Ο=.80, ΤΑ=.32)</a:t>
            </a:r>
            <a:endParaRPr lang="en-US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l-G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Τελευταία επιλογή είναι η αναζήτηση τρόπων σε συνεννόηση με τους «εκτός» (Μ.Ο.=.46, Τ.Α=.33). </a:t>
            </a:r>
          </a:p>
          <a:p>
            <a:endParaRPr lang="el-GR" dirty="0" smtClean="0"/>
          </a:p>
          <a:p>
            <a:endParaRPr lang="en-US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115616" y="1196752"/>
          <a:ext cx="7560840" cy="328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152128"/>
                <a:gridCol w="1224136"/>
                <a:gridCol w="1008112"/>
                <a:gridCol w="1260140"/>
                <a:gridCol w="1260140"/>
              </a:tblGrid>
              <a:tr h="455898">
                <a:tc gridSpan="6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l-GR" sz="1800" b="1" dirty="0" smtClean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Περιγραφικά </a:t>
                      </a:r>
                      <a:r>
                        <a:rPr lang="el-GR" sz="18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Στοιχεία </a:t>
                      </a:r>
                      <a:r>
                        <a:rPr lang="el-GR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 </a:t>
                      </a:r>
                      <a:r>
                        <a:rPr lang="el-GR" sz="1800" b="1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των στρατηγικών</a:t>
                      </a:r>
                      <a:r>
                        <a:rPr lang="el-GR" sz="1800" b="1" baseline="0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 </a:t>
                      </a:r>
                      <a:r>
                        <a:rPr lang="el-GR" sz="1800" b="1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που </a:t>
                      </a: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 smtClean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υιοθετούν </a:t>
                      </a:r>
                      <a:r>
                        <a:rPr lang="el-GR" sz="1800" b="1" dirty="0">
                          <a:solidFill>
                            <a:schemeClr val="bg1"/>
                          </a:solidFill>
                          <a:latin typeface="Arial"/>
                          <a:ea typeface="Calibri"/>
                        </a:rPr>
                        <a:t>οι γονείς, όταν τα παιδιά τους εκφοβίζουν άλλα παιδιά  </a:t>
                      </a:r>
                      <a:endParaRPr lang="el-GR" sz="1800" b="1" dirty="0" smtClean="0">
                        <a:solidFill>
                          <a:schemeClr val="bg1"/>
                        </a:solidFill>
                        <a:latin typeface="Arial"/>
                        <a:ea typeface="Calibri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2892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N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Minimum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Maximum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Mean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Std</a:t>
                      </a: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. </a:t>
                      </a:r>
                      <a:r>
                        <a:rPr lang="el-GR" sz="1200" dirty="0" err="1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Deviation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 anchor="b"/>
                </a:tc>
              </a:tr>
              <a:tr h="57542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Επικοινωνία με άλλους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1103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,00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1,00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,4569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,33293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57542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Παρέμβαση στο παιδί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1104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,00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1,00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,7953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,31398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575424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Παρέμβαση στην οικογένεια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1103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,00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1,00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,8264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,24566</a:t>
                      </a:r>
                      <a:endParaRPr lang="el-GR" sz="1000" dirty="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</a:tr>
              <a:tr h="455898">
                <a:tc>
                  <a:txBody>
                    <a:bodyPr/>
                    <a:lstStyle/>
                    <a:p>
                      <a:pPr marL="38100" marR="381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Valid N (listwise)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solidFill>
                            <a:srgbClr val="17365D"/>
                          </a:solidFill>
                          <a:latin typeface="Arial"/>
                          <a:ea typeface="Calibri"/>
                        </a:rPr>
                        <a:t>1103</a:t>
                      </a:r>
                      <a:endParaRPr lang="el-GR" sz="1000">
                        <a:latin typeface="Arial"/>
                        <a:ea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200" dirty="0">
                        <a:solidFill>
                          <a:srgbClr val="17365D"/>
                        </a:solidFill>
                        <a:latin typeface="Arial"/>
                        <a:ea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ξέρουμε ότι κάνουν οι </a:t>
            </a:r>
            <a:r>
              <a:rPr lang="el-GR" dirty="0" smtClean="0">
                <a:solidFill>
                  <a:srgbClr val="FF0000"/>
                </a:solidFill>
              </a:rPr>
              <a:t>εκπαιδευτικοί</a:t>
            </a:r>
            <a:r>
              <a:rPr lang="el-GR" dirty="0" smtClean="0"/>
              <a:t> για τον εκφοβισμό;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Όχι πολύ αποτελεσματικοί στην αναγνώριση και στην αντιμετώπιση.</a:t>
            </a:r>
          </a:p>
          <a:p>
            <a:r>
              <a:rPr lang="el-GR" dirty="0" smtClean="0"/>
              <a:t>Το ¼ επιλέγει να αγνοήσει φαινόμενα εκφοβισμού (</a:t>
            </a:r>
            <a:r>
              <a:rPr lang="en-US" dirty="0" smtClean="0"/>
              <a:t>Stephenson, Smith, 1989).</a:t>
            </a:r>
          </a:p>
          <a:p>
            <a:r>
              <a:rPr lang="el-GR" dirty="0" smtClean="0"/>
              <a:t>Μόνο το 4% ανταποκρίνονται</a:t>
            </a:r>
            <a:r>
              <a:rPr lang="en-US" dirty="0" smtClean="0"/>
              <a:t>(Cohn, &amp; Canter, 2002)</a:t>
            </a:r>
            <a:endParaRPr lang="el-GR" dirty="0" smtClean="0"/>
          </a:p>
          <a:p>
            <a:r>
              <a:rPr lang="el-GR" dirty="0" smtClean="0"/>
              <a:t>Θεωρούν ότι οι «κρυφές του» όψεις δεν είναι σοβαρές και δεν παρεμβαίνουν (</a:t>
            </a:r>
            <a:r>
              <a:rPr lang="en-US" dirty="0" smtClean="0"/>
              <a:t>Bauman, &amp; Del Rio, 2006. Yoon &amp; </a:t>
            </a:r>
            <a:r>
              <a:rPr lang="en-US" dirty="0" err="1" smtClean="0"/>
              <a:t>Kerber</a:t>
            </a:r>
            <a:r>
              <a:rPr lang="en-US" dirty="0" smtClean="0"/>
              <a:t>, 2003), </a:t>
            </a:r>
            <a:r>
              <a:rPr lang="el-GR" dirty="0" smtClean="0"/>
              <a:t>πιστεύουν ότι είναι φυσιολογική διαδικασία ανάπτυξης (</a:t>
            </a:r>
            <a:r>
              <a:rPr lang="en-US" dirty="0" err="1" smtClean="0"/>
              <a:t>Kochenderfer</a:t>
            </a:r>
            <a:r>
              <a:rPr lang="en-US" dirty="0" smtClean="0"/>
              <a:t>-Ladd &amp; Pelletier, 2008)</a:t>
            </a:r>
            <a:r>
              <a:rPr lang="el-GR" dirty="0" smtClean="0"/>
              <a:t> και ότι τα θύματα πρέπει να είναι πιο διεκδικητικά και να αποφεύγουν εμπειρίες εκφοβισμού.</a:t>
            </a:r>
          </a:p>
          <a:p>
            <a:r>
              <a:rPr lang="el-GR" dirty="0" smtClean="0"/>
              <a:t>Οι πρακτικές των εκπαιδευτικών συνάρτηση των συναισθηματικών τους αντιδράσεων, γνωστικών αξιολογήσεων και πεποιθήσεων (</a:t>
            </a:r>
            <a:r>
              <a:rPr lang="en-US" dirty="0" smtClean="0"/>
              <a:t>Yoon, et al., 2011).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ξέρουμε ότι κάνουν οι εκπαιδευτικοί για τον εκφοβισμό;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Δεν υπάρχει διαφορά στις πρακτικές τους, ακόμα και αν υπάρχει πρόγραμμα κατά της σχολικής βίας και εκπαίδευση στους ίδιους </a:t>
            </a:r>
            <a:r>
              <a:rPr lang="en-US" dirty="0" smtClean="0"/>
              <a:t>(Yoon et al., 2011)</a:t>
            </a:r>
            <a:endParaRPr lang="el-GR" dirty="0" smtClean="0"/>
          </a:p>
          <a:p>
            <a:r>
              <a:rPr lang="el-GR" dirty="0" smtClean="0"/>
              <a:t>Δεν </a:t>
            </a:r>
            <a:r>
              <a:rPr lang="el-GR" dirty="0" smtClean="0"/>
              <a:t>τον καταλαβαίνουν εύκολα, ιδιαίτερα στην εφηβεία που οι μορφές του είναι έμμεσες.</a:t>
            </a:r>
          </a:p>
          <a:p>
            <a:r>
              <a:rPr lang="el-GR" dirty="0" smtClean="0"/>
              <a:t>Οι δράστες «κρύβονται» με διάφορες τεχνικές όπως το να δίνουν διπλά μηνύματα (χαιρετούν το «θύμα» μπροστά στον εκπαιδευτικό) (</a:t>
            </a:r>
            <a:r>
              <a:rPr lang="en-US" dirty="0" err="1" smtClean="0"/>
              <a:t>Hamarus</a:t>
            </a:r>
            <a:r>
              <a:rPr lang="en-US" dirty="0" smtClean="0"/>
              <a:t> &amp; </a:t>
            </a:r>
            <a:r>
              <a:rPr lang="en-US" dirty="0" err="1" smtClean="0"/>
              <a:t>Kaikkonen</a:t>
            </a:r>
            <a:r>
              <a:rPr lang="en-US" dirty="0" smtClean="0"/>
              <a:t>, 2008)</a:t>
            </a:r>
            <a:r>
              <a:rPr lang="el-GR" dirty="0" smtClean="0"/>
              <a:t>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Κουλτούρα της σιωπής</a:t>
            </a:r>
            <a:r>
              <a:rPr lang="el-GR" dirty="0" smtClean="0"/>
              <a:t>, οι έφηβοι δεν το λένε, οι εκπαιδευτικοί δεν το καταλαβαίνουν, τα σχολεία δεν έχουν μηχανισμούς αναφοράς ενός φαινομένου εκφοβισμού (</a:t>
            </a:r>
            <a:r>
              <a:rPr lang="en-US" dirty="0" smtClean="0"/>
              <a:t>McDonald,&amp; Swart, 2004.Oliver &amp; </a:t>
            </a:r>
            <a:r>
              <a:rPr lang="en-US" dirty="0" err="1" smtClean="0"/>
              <a:t>Candappa</a:t>
            </a:r>
            <a:r>
              <a:rPr lang="en-US" dirty="0" smtClean="0"/>
              <a:t>, 2007. Thomson, &amp; Gunter, 2008).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λέει η ποιοτική έρευνα για τους νέους και τι τους βοηθά;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Ας δούμε ξανά τον ορισμό του εκφοβισμού</a:t>
            </a:r>
            <a:r>
              <a:rPr lang="el-GR" dirty="0" smtClean="0"/>
              <a:t>.</a:t>
            </a:r>
          </a:p>
          <a:p>
            <a:pPr lvl="0"/>
            <a:r>
              <a:rPr lang="el-GR" dirty="0" smtClean="0"/>
              <a:t>Ο εκφοβισμός είναι μια συμπεριφορά η οποία:</a:t>
            </a:r>
            <a:endParaRPr lang="en-US" dirty="0" smtClean="0"/>
          </a:p>
          <a:p>
            <a:r>
              <a:rPr lang="el-GR" dirty="0" smtClean="0"/>
              <a:t>1.έχει πρόθεση: κάποιος ή κάποιοι σκόπιμα βλάπτουν</a:t>
            </a:r>
            <a:endParaRPr lang="en-US" dirty="0" smtClean="0"/>
          </a:p>
          <a:p>
            <a:r>
              <a:rPr lang="el-GR" dirty="0" smtClean="0"/>
              <a:t>2.προκαλείται με σωματικό ή ψυχολογικό τρόπο</a:t>
            </a:r>
            <a:endParaRPr lang="en-US" dirty="0" smtClean="0"/>
          </a:p>
          <a:p>
            <a:r>
              <a:rPr lang="el-GR" dirty="0" smtClean="0"/>
              <a:t>3. είναι επαναλαμβανόμενη (δεν συμβαίνει μόνο μία φορά)</a:t>
            </a:r>
            <a:endParaRPr lang="en-US" dirty="0" smtClean="0"/>
          </a:p>
          <a:p>
            <a:r>
              <a:rPr lang="el-GR" dirty="0" smtClean="0"/>
              <a:t>4.απο το δυνατότερο στον πιο αδύναμο, υπάρχει ανισορροπία ισχύος</a:t>
            </a:r>
            <a:endParaRPr lang="en-US" dirty="0" smtClean="0"/>
          </a:p>
          <a:p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Ο λόγος των εφήβων για τις ερμηνείες και πρακτικές αντίδρασης. Μαρτυρία έφηβου δράστη (</a:t>
            </a:r>
            <a:r>
              <a:rPr lang="el-GR" sz="1600" dirty="0" smtClean="0"/>
              <a:t>πρόγραμμα </a:t>
            </a:r>
            <a:r>
              <a:rPr lang="el-GR" sz="1600" dirty="0" smtClean="0"/>
              <a:t>Δάφνη</a:t>
            </a:r>
            <a:r>
              <a:rPr lang="en-US" sz="1600" dirty="0" smtClean="0"/>
              <a:t>, </a:t>
            </a:r>
            <a:r>
              <a:rPr lang="el-GR" sz="1600" dirty="0" smtClean="0"/>
              <a:t>ΕΨΥΠΕ</a:t>
            </a:r>
            <a:r>
              <a:rPr lang="el-GR" sz="2400" dirty="0" smtClean="0"/>
              <a:t>)</a:t>
            </a:r>
            <a:r>
              <a:rPr lang="el-GR" sz="2400" dirty="0" smtClean="0"/>
              <a:t/>
            </a:r>
            <a:br>
              <a:rPr lang="el-GR" sz="2400" dirty="0" smtClean="0"/>
            </a:br>
            <a:endParaRPr lang="en-US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«Η κατάσταση τώρα στο γυμνάσιο είναι διαφορετική απ’ ό, τι στο δημοτικό. Εκεί ήμουν πρώτος μαθητής, αλλά, από τότε που ήρθα εδώ, δεν διαβάζω πολύ </a:t>
            </a:r>
            <a:r>
              <a:rPr lang="el-GR" dirty="0" smtClean="0">
                <a:solidFill>
                  <a:srgbClr val="FF0000"/>
                </a:solidFill>
              </a:rPr>
              <a:t>για να μη με λένε «φυτό». </a:t>
            </a:r>
            <a:r>
              <a:rPr lang="el-GR" dirty="0" smtClean="0"/>
              <a:t>Προσπάθησα να αλλάξω χαρακτήρα, να γίνω μάγκας όπως οι άλλοι, το παραδέχομαι… Κορόιδευα ένα παιδί πέρυσι, ήταν ένα χρόνο μικρότερός μας. Μια μέρα με έπιασε και μου μίλησε η μητέρα του. Ε, από τότε σταμάτησα… </a:t>
            </a:r>
            <a:r>
              <a:rPr lang="el-GR" dirty="0" smtClean="0">
                <a:solidFill>
                  <a:srgbClr val="FF0000"/>
                </a:solidFill>
              </a:rPr>
              <a:t>Δεν ξέρω πώς άρχισε, δεν θυμάμαι,</a:t>
            </a:r>
            <a:r>
              <a:rPr lang="el-GR" dirty="0" smtClean="0"/>
              <a:t> μάλλον έκανε κάτι που με ενόχλησε κι άρχισα να τον πειράζω. Κι εκείνος πάλι δεν αντιδρούσε καθόλου, το κρατούσε μέσα του…»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Κριτική του ορισμού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Τι εξυπηρετεί και πώς αναγνωρίζει τα παιδιά και τους εφήβους </a:t>
            </a:r>
            <a:r>
              <a:rPr lang="el-GR" dirty="0" smtClean="0">
                <a:solidFill>
                  <a:srgbClr val="FF0000"/>
                </a:solidFill>
              </a:rPr>
              <a:t>η πρόθεση </a:t>
            </a:r>
            <a:r>
              <a:rPr lang="el-GR" dirty="0" smtClean="0"/>
              <a:t>να κάνουν κακό;</a:t>
            </a:r>
          </a:p>
          <a:p>
            <a:r>
              <a:rPr lang="el-GR" dirty="0" smtClean="0"/>
              <a:t>Μαρτυρίες των νέων ως δραστών: </a:t>
            </a:r>
            <a:r>
              <a:rPr lang="el-GR" i="1" dirty="0" smtClean="0"/>
              <a:t>όταν μπλέκεσαι σε ένα καυγά ή σε μια φασαρία, δεν καταλαβαίνεις και πολύ καλά τι κάνεις. Είναι σαν να μην ξέρεις τι σου γίνεται, κάνεις και πράγματα που δεν τα σκέφτεσαι. </a:t>
            </a:r>
            <a:r>
              <a:rPr lang="el-GR" dirty="0" smtClean="0"/>
              <a:t>Δεν έχουν αρχικά την πρόθεση; Ή την έχουν;</a:t>
            </a:r>
          </a:p>
          <a:p>
            <a:r>
              <a:rPr lang="el-GR" dirty="0" smtClean="0"/>
              <a:t>Ποιος αναγνωρίζει με σαφήνεια τις προθέσεις μας και με ποιον τρόπο; Ζήτημα ηθικής τάξης για «καλούς και κακούς»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Προγράμματα παρέμβασης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Merrell, </a:t>
            </a:r>
            <a:r>
              <a:rPr lang="en-US" dirty="0" err="1" smtClean="0"/>
              <a:t>Gueldner</a:t>
            </a:r>
            <a:r>
              <a:rPr lang="en-US" dirty="0" smtClean="0"/>
              <a:t>, Ross, &amp; </a:t>
            </a:r>
            <a:r>
              <a:rPr lang="en-US" dirty="0" err="1" smtClean="0"/>
              <a:t>Isava</a:t>
            </a:r>
            <a:r>
              <a:rPr lang="en-US" dirty="0" smtClean="0"/>
              <a:t>, 2008</a:t>
            </a:r>
            <a:r>
              <a:rPr lang="el-GR" dirty="0" smtClean="0"/>
              <a:t>. </a:t>
            </a:r>
            <a:r>
              <a:rPr lang="en-US" dirty="0" smtClean="0"/>
              <a:t>Smith, 2004:</a:t>
            </a:r>
            <a:r>
              <a:rPr lang="el-GR" dirty="0" err="1" smtClean="0"/>
              <a:t>Μετα</a:t>
            </a:r>
            <a:r>
              <a:rPr lang="el-GR" dirty="0" smtClean="0"/>
              <a:t>-ανάλυση σε ΗΠΑ &amp; Ευρώπη</a:t>
            </a:r>
            <a:r>
              <a:rPr lang="en-US" dirty="0" smtClean="0"/>
              <a:t>. </a:t>
            </a:r>
            <a:r>
              <a:rPr lang="el-GR" dirty="0" smtClean="0"/>
              <a:t>Κυρίως θετικές αλλαγές στις στάσεις, στη γνώση και στην αυτοαντίληψη. Μικρές θετικές αλλαγές, όπως μείωση εκφοβισμού αλλά όχι για μικρά παιδιά, σε ποσοστό 5-20%.</a:t>
            </a:r>
          </a:p>
          <a:p>
            <a:r>
              <a:rPr lang="el-GR" dirty="0" smtClean="0"/>
              <a:t>Επιμόρφωση μιας ημέρας στους εκπαιδευτικούς δεν βοηθά όταν επικεντρώνεται στον ορισμό του εκφοβισμού και στις αρνητικές του επιπτώσεις στους μαθητές </a:t>
            </a:r>
            <a:r>
              <a:rPr lang="en-US" dirty="0" smtClean="0"/>
              <a:t>(Yoon et al., 2011).</a:t>
            </a:r>
            <a:endParaRPr lang="el-GR" dirty="0" smtClean="0"/>
          </a:p>
          <a:p>
            <a:r>
              <a:rPr lang="el-GR" dirty="0" smtClean="0"/>
              <a:t>Το να μιλάνε στον εκπαιδευτικό δεν βοηθά σύμφωνα με τους εφήβους (</a:t>
            </a:r>
            <a:r>
              <a:rPr lang="en-US" dirty="0" err="1" smtClean="0"/>
              <a:t>Tenenbaum</a:t>
            </a:r>
            <a:r>
              <a:rPr lang="en-US" dirty="0" smtClean="0"/>
              <a:t> et al., 2011):</a:t>
            </a:r>
            <a:r>
              <a:rPr lang="el-GR" i="1" dirty="0" smtClean="0"/>
              <a:t>δεν μας πιστεύουν, βρίσκουμε το μπελά μας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Προτάσεις-συμπεράσματα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Ας δούμε τον εκφοβισμό στο πλαίσιο της διαπραγμάτευσης των κοινωνικών σχέσεων των νέων με τους συνομηλίκους τους</a:t>
            </a:r>
            <a:r>
              <a:rPr lang="en-US" dirty="0" smtClean="0"/>
              <a:t>.</a:t>
            </a:r>
          </a:p>
          <a:p>
            <a:r>
              <a:rPr lang="en-US" dirty="0" smtClean="0"/>
              <a:t>Galloway, &amp; Roland, 2004:</a:t>
            </a:r>
            <a:r>
              <a:rPr lang="el-GR" dirty="0" smtClean="0"/>
              <a:t> τα περισσότερα προγράμματα κατά του εκφοβισμού στηρίζονται σε εξατομικευμένους ορισμούς του εκφοβισμού. Καλούν τους εκπαιδευτικούς να διακρίνουν ανάμεσα στις «φυσιολογικές συγκρούσεις» και στον εκφοβισμό, που θεωρείται ως κάτι το παθολογικό.</a:t>
            </a:r>
          </a:p>
          <a:p>
            <a:r>
              <a:rPr lang="el-GR" dirty="0" smtClean="0"/>
              <a:t>Πώς μπορεί ο εκπαιδευτικός να κάνει τόσο ασαφείς διακρίσεις μεταξύ του χαρακτήρα ενός ατόμου στον οποίο διαβάζει την πρόθεσή του και τις υπόλοιπες σχέσεις του;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Ας αφήσουμε την πρόθεση. Ας διερευνήσουμε και ας κατανοήσουμε το πώς αντιδρούμε σε σχέσεις εξουσίας (</a:t>
            </a:r>
            <a:r>
              <a:rPr lang="en-US" dirty="0" smtClean="0"/>
              <a:t>Davies, 2011. Horton, 2011).</a:t>
            </a:r>
            <a:endParaRPr lang="el-GR" dirty="0" smtClean="0"/>
          </a:p>
          <a:p>
            <a:r>
              <a:rPr lang="el-GR" dirty="0" smtClean="0"/>
              <a:t>Η έννοια της δύναμης, της εξουσίας (Φουκώ) είναι δυναμική και όχι στατική, ασκείται από αναρίθμητες θέσεις στο παιχνίδι των άνισων σχέσεων. </a:t>
            </a:r>
          </a:p>
          <a:p>
            <a:r>
              <a:rPr lang="el-GR" dirty="0" smtClean="0"/>
              <a:t>Πώς αναγνωρίζουμε τις μορφές αντίστασης στα παιδιά και στους νέους; Σε τι βοηθά να «παγώνουμε» τις διαφορές ως στατικές σε συγκεκριμένα ατομικά χαρακτηριστικά;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Βασιλική Πέτσα, εκδόσεις Πόλις, 2011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θυμάμαι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είναι εθιστική η βία, οι τύψεις είναι. Κυλάς. Χύνεσαι. Χάνεσαι. </a:t>
            </a:r>
          </a:p>
          <a:p>
            <a:r>
              <a:rPr lang="el-GR" dirty="0" smtClean="0"/>
              <a:t>Μαρτυρία της δασκάλας.</a:t>
            </a:r>
            <a:endParaRPr lang="el-GR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Ενδεικτική Βιβλιογραφία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l-GR" sz="1200" dirty="0" smtClean="0">
              <a:latin typeface="Arial"/>
              <a:ea typeface="Calibri"/>
            </a:endParaRPr>
          </a:p>
          <a:p>
            <a:pPr>
              <a:buNone/>
            </a:pPr>
            <a:endParaRPr lang="el-GR" sz="1200" dirty="0" smtClean="0">
              <a:latin typeface="Arial"/>
              <a:ea typeface="Calibri"/>
            </a:endParaRP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Harper, D.B. (2011). Parents’ and Children’s Beliefs About Peer Victimization: Attributions, Coping Responses, and 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  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Child Adjustment.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The Journal of Early Adolescence,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1-27, DOI: 10.1177/0272431610396089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.</a:t>
            </a: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Candara" pitchFamily="34" charset="0"/>
                <a:ea typeface="Times New Roman"/>
              </a:rPr>
              <a:t>Cassidy, T. (2008). Bullying and </a:t>
            </a:r>
            <a:r>
              <a:rPr lang="en-US" sz="2400" dirty="0" err="1" smtClean="0">
                <a:latin typeface="Candara" pitchFamily="34" charset="0"/>
                <a:ea typeface="Times New Roman"/>
              </a:rPr>
              <a:t>victimisation</a:t>
            </a:r>
            <a:r>
              <a:rPr lang="en-US" sz="2400" dirty="0" smtClean="0">
                <a:latin typeface="Candara" pitchFamily="34" charset="0"/>
                <a:ea typeface="Times New Roman"/>
              </a:rPr>
              <a:t> in school children: the role of social identity, problem-solving style, and family and school context. </a:t>
            </a:r>
            <a:r>
              <a:rPr lang="en-GB" sz="2400" i="1" dirty="0" smtClean="0">
                <a:latin typeface="Candara" pitchFamily="34" charset="0"/>
                <a:ea typeface="Times New Roman"/>
              </a:rPr>
              <a:t>Soc </a:t>
            </a:r>
            <a:r>
              <a:rPr lang="en-GB" sz="2400" i="1" dirty="0" err="1" smtClean="0">
                <a:latin typeface="Candara" pitchFamily="34" charset="0"/>
                <a:ea typeface="Times New Roman"/>
              </a:rPr>
              <a:t>Psychol</a:t>
            </a:r>
            <a:r>
              <a:rPr lang="en-GB" sz="2400" i="1" dirty="0" smtClean="0">
                <a:latin typeface="Candara" pitchFamily="34" charset="0"/>
                <a:ea typeface="Times New Roman"/>
              </a:rPr>
              <a:t> Educ,</a:t>
            </a:r>
            <a:r>
              <a:rPr lang="en-GB" sz="2400" dirty="0" smtClean="0">
                <a:latin typeface="Candara" pitchFamily="34" charset="0"/>
                <a:ea typeface="Times New Roman"/>
              </a:rPr>
              <a:t>12 (1): 63-76.</a:t>
            </a:r>
          </a:p>
          <a:p>
            <a:pPr>
              <a:buClr>
                <a:schemeClr val="accent2"/>
              </a:buClr>
              <a:buFont typeface="Arial" pitchFamily="34" charset="0"/>
              <a:buChar char="•"/>
            </a:pPr>
            <a:r>
              <a:rPr lang="en-GB" sz="2400" dirty="0" smtClean="0">
                <a:latin typeface="Candara" pitchFamily="34" charset="0"/>
                <a:ea typeface="Times New Roman"/>
              </a:rPr>
              <a:t>Davies, B. (2011). Bullies as guardians of the moral order or an ethic of truths.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Children &amp; Society, 25, 278-286.</a:t>
            </a:r>
            <a:endParaRPr lang="el-GR" sz="2400" dirty="0" smtClean="0">
              <a:latin typeface="Candara" pitchFamily="34" charset="0"/>
              <a:ea typeface="Times New Roman"/>
            </a:endParaRPr>
          </a:p>
          <a:p>
            <a:pPr marL="205105" indent="-205105"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Times New Roman"/>
              </a:rPr>
              <a:t>Lam, D., Liu, A. (2007).The Path through Bullying—A Process Model from the Inside Story of Bullies in Hong Kong Secondary Schools.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Times New Roman"/>
              </a:rPr>
              <a:t>Child and Adolescent Social Work Journal, 24(1):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Times New Roman"/>
              </a:rPr>
              <a:t> 53-75.</a:t>
            </a:r>
            <a:endParaRPr lang="el-G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 pitchFamily="34" charset="0"/>
              <a:ea typeface="Calibri"/>
            </a:endParaRPr>
          </a:p>
          <a:p>
            <a:pPr marL="205105" indent="-205105"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Μπίμπου, Ι.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(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2010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)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. Ψυχολογία και σχολείο. Στο </a:t>
            </a:r>
            <a:r>
              <a:rPr lang="el-GR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Αναστοχαστική</a:t>
            </a:r>
            <a:r>
              <a:rPr lang="el-G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πράξη. Ο αποκλεισμός στο σχολείο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, </a:t>
            </a:r>
            <a:r>
              <a:rPr lang="el-G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Κωτσάκης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, Δ., </a:t>
            </a:r>
            <a:r>
              <a:rPr lang="el-G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Μουρελή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, Ε., Μπίμπου, Ι., </a:t>
            </a:r>
            <a:r>
              <a:rPr lang="el-G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Μπουτουλούση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, Ε., Αλεξανδρή, Χ. </a:t>
            </a:r>
            <a:r>
              <a:rPr lang="el-G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Γκέσογλου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, Ε., </a:t>
            </a:r>
            <a:r>
              <a:rPr lang="el-G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Καρπούζα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, Α. &amp; </a:t>
            </a:r>
            <a:r>
              <a:rPr lang="el-G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Σπανοπούλου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, 307-383. Ε. Αθήνα: Νήσος Π. </a:t>
            </a:r>
            <a:r>
              <a:rPr lang="el-G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Καπόλα</a:t>
            </a:r>
            <a:r>
              <a:rPr lang="el-G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, Τετράδια 21.</a:t>
            </a:r>
            <a:endParaRPr lang="el-G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Calibri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Βασιλική Πέτσα, εκδόσεις Πόλις,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205105" indent="-205105"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Rigby, K. 2008. </a:t>
            </a:r>
            <a:r>
              <a:rPr lang="el-GR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Σχολικός εκφοβισμός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.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 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Σύγχρονες απόψεις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. 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Αθήνα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: 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Τόπος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. </a:t>
            </a:r>
            <a:endParaRPr lang="el-G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 pitchFamily="34" charset="0"/>
              <a:ea typeface="Calibri"/>
            </a:endParaRPr>
          </a:p>
          <a:p>
            <a:pPr marL="205105" indent="-205105"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Swearer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 S.,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Espelage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, D., Napolitano, S. 2009.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Bullying prevention and intervention: realistic strategies for schools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  <a:ea typeface="Calibri"/>
              </a:rPr>
              <a:t>. New York: The Guilford Press.</a:t>
            </a:r>
            <a:endParaRPr lang="el-GR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Candara" pitchFamily="34" charset="0"/>
              <a:ea typeface="Calibri"/>
            </a:endParaRPr>
          </a:p>
          <a:p>
            <a:pPr marL="205105" indent="-205105"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Sawyer, J. L.,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Mishna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, F.,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Pepler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, D. &amp; Wiener, J. 2011. The missing voice: Parents' perspectives of bullying. </a:t>
            </a:r>
            <a:r>
              <a:rPr lang="el-GR" sz="2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Children</a:t>
            </a:r>
            <a:r>
              <a:rPr lang="el-GR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</a:t>
            </a:r>
            <a:r>
              <a:rPr lang="el-GR" sz="2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and</a:t>
            </a:r>
            <a:r>
              <a:rPr lang="el-GR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</a:t>
            </a:r>
            <a:r>
              <a:rPr lang="el-GR" sz="2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Youth</a:t>
            </a:r>
            <a:r>
              <a:rPr lang="el-GR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</a:t>
            </a:r>
            <a:r>
              <a:rPr lang="el-GR" sz="2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Services</a:t>
            </a:r>
            <a:r>
              <a:rPr lang="el-GR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</a:t>
            </a:r>
            <a:r>
              <a:rPr lang="el-GR" sz="2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Review</a:t>
            </a:r>
            <a:r>
              <a:rPr lang="el-GR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33,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1795–1803.</a:t>
            </a:r>
          </a:p>
          <a:p>
            <a:pPr marL="205105" indent="-205105"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Swearer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S., 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Espelage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, D., Napolitano, S. 2009.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Bullying prevention and intervention: realistic strategies for schools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. New York</a:t>
            </a:r>
            <a:r>
              <a:rPr lang="el-G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. </a:t>
            </a:r>
          </a:p>
          <a:p>
            <a:pPr marL="205105" indent="-205105" algn="just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Thornberg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, R. (2011). She’s weird-The social construction of bullying in school: A review of qualitative research. </a:t>
            </a:r>
            <a:r>
              <a:rPr lang="en-US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Children &amp; Society, 25,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ndara" pitchFamily="34" charset="0"/>
              </a:rPr>
              <a:t> 258-267.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068960"/>
            <a:ext cx="7304856" cy="70609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επικοινωνία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23528" y="3861048"/>
            <a:ext cx="8280920" cy="2158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3"/>
              </a:rPr>
              <a:t>bibou@eled.auth.gr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l-G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Μπίμπου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l-G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Νάκου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Ιωάννα,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l-G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ναπλ</a:t>
            </a:r>
            <a:r>
              <a:rPr lang="el-G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Καθηγήτρια Ψυχολογίας Π.Τ.Δ.Ε., Α.Π.Θ.</a:t>
            </a:r>
          </a:p>
          <a:p>
            <a:endParaRPr lang="el-G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endParaRPr lang="el-GR" sz="2800" dirty="0" smtClean="0">
              <a:solidFill>
                <a:srgbClr val="FFC000"/>
              </a:solidFill>
            </a:endParaRP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2800" dirty="0" smtClean="0">
                <a:solidFill>
                  <a:srgbClr val="FFC000"/>
                </a:solidFill>
              </a:rPr>
              <a:t>	</a:t>
            </a:r>
            <a:r>
              <a:rPr lang="el-GR" sz="2800" dirty="0" smtClean="0">
                <a:solidFill>
                  <a:srgbClr val="FFC000"/>
                </a:solidFill>
              </a:rPr>
              <a:t> </a:t>
            </a:r>
            <a:endParaRPr lang="el-GR" dirty="0"/>
          </a:p>
        </p:txBody>
      </p:sp>
      <p:cxnSp>
        <p:nvCxnSpPr>
          <p:cNvPr id="4" name="3 - Ευθεία γραμμή σύνδεσης"/>
          <p:cNvCxnSpPr/>
          <p:nvPr/>
        </p:nvCxnSpPr>
        <p:spPr>
          <a:xfrm>
            <a:off x="0" y="3789040"/>
            <a:ext cx="9144000" cy="0"/>
          </a:xfrm>
          <a:prstGeom prst="line">
            <a:avLst/>
          </a:prstGeom>
          <a:ln w="28575" cmpd="sng">
            <a:solidFill>
              <a:schemeClr val="accent1"/>
            </a:solidFill>
          </a:ln>
          <a:scene3d>
            <a:camera prst="orthographicFront"/>
            <a:lightRig rig="sunset" dir="t"/>
          </a:scene3d>
          <a:sp3d prstMaterial="meta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Μαρτυρία έφηβου «δράστη θύματος»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Βασίλης: Μερικά παιδιά το κάνουν αυτό, γιατί θέλουν να αποδείξουν πως είναι σπουδαία, δεν το εννοούν πραγματικά αυτό που κάνουν, θέλουν </a:t>
            </a:r>
            <a:r>
              <a:rPr lang="el-GR" dirty="0" smtClean="0">
                <a:solidFill>
                  <a:srgbClr val="FF0000"/>
                </a:solidFill>
              </a:rPr>
              <a:t>απλώς να ελέγχουν τους άλλους που είναι κατώτεροι.</a:t>
            </a:r>
            <a:r>
              <a:rPr lang="el-GR" dirty="0" smtClean="0"/>
              <a:t> Κι από την άλλη, τα παιδιά που τα κοροϊδεύουν και τα χτυπούν πρέπει να μάθουν πως έτσι είναι ο κόσμος, πως πρέπει μόνοι τους να </a:t>
            </a:r>
            <a:r>
              <a:rPr lang="el-GR" dirty="0" smtClean="0"/>
              <a:t>υπερασπίζονται </a:t>
            </a:r>
            <a:r>
              <a:rPr lang="el-GR" dirty="0" smtClean="0"/>
              <a:t>τον εαυτό τους, πως πρέπει να είναι αυτά που θα εκφοβίζουν τους άλλους. Θυμάμαι κάποτε, ήμασταν με τα ποδήλατα και ήρθαν κάτι μεγαλύτερα παιδιά  κι άρχισαν να μας </a:t>
            </a:r>
            <a:r>
              <a:rPr lang="el-GR" dirty="0" smtClean="0"/>
              <a:t>κλωτσάνε []Ήταν </a:t>
            </a:r>
            <a:r>
              <a:rPr lang="el-GR" dirty="0" smtClean="0"/>
              <a:t>πολλοί, εμείς δεν μπορούσαμε να αντιδράσουμε, δεν μπορούσαμε να προστατέψουμε τον εαυτό μας. Η μόνη λύση ήταν να κάνουμε μια συμμορία και να βάλουμε μέσα κι άλλους πιο μεγάλους από εμάς…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Μαρτυρία παρατηρητών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Γιάννης: Δεν μου αρέσει πολύ στο σχολείο… Δεν είναι ότι ανησυχώ για τους βαθμούς ή τα μαθήματα. Εξάλλου μου αρέσει το διάβασμα. Είναι που κάποιοι δεν συμπεριφέρονται καλά. Μαλώνουν με τους υπόλοιπους, απειλούν, τρομάζουν. </a:t>
            </a:r>
            <a:r>
              <a:rPr lang="el-GR" dirty="0" smtClean="0">
                <a:solidFill>
                  <a:srgbClr val="FF0000"/>
                </a:solidFill>
              </a:rPr>
              <a:t>Θέλουν να φαίνονται ανώτεροι, πιο δυνατοί, να επιβάλλονται με τη βία</a:t>
            </a:r>
            <a:r>
              <a:rPr lang="el-GR" dirty="0" smtClean="0"/>
              <a:t>. Εμείς, αν επέμβουμε, μπορεί να μπλέξουμε. Αν αυτό συμβεί στην τάξη μας μπορούμε να επέμβουμε, γιατί ξέρουμε καλά τους συμμαθητές  μας. Αν όμως είναι μεγαλύτεροι, τότε είναι δύσκολα τα πράγματα, φοβόμαστε…</a:t>
            </a:r>
            <a:endParaRPr lang="en-US" dirty="0" smtClean="0"/>
          </a:p>
          <a:p>
            <a:r>
              <a:rPr lang="el-GR" dirty="0" smtClean="0"/>
              <a:t> Κώστας: Η αλήθεια είναι πως στο σπίτι είναι καλύτερα. Στο σχολείο νιώθεις πιο ανήσυχος, έχεις πιο πολύ άγχος… Μια μέρα πέρυσι θυμάμαι, ήμουν με ένα φίλο μου. </a:t>
            </a:r>
            <a:r>
              <a:rPr lang="el-GR" dirty="0" smtClean="0">
                <a:solidFill>
                  <a:srgbClr val="FF0000"/>
                </a:solidFill>
              </a:rPr>
              <a:t>Ήταν πολύ ήσυχος, ξέρεις, από αυτούς που δεν μιλάνε πολύ κ</a:t>
            </a:r>
            <a:r>
              <a:rPr lang="el-GR" dirty="0" smtClean="0"/>
              <a:t>αι ήρθαν κάποιοι συμμαθητές μας κι άρχισαν να τον χτυπούν, έτσι, χωρίς λόγο. Ταράχτηκα πολύ, μου ήρθε να βάλω τα κλάματα, αλλά μετά προσπάθησα να τον βοηθήσω…</a:t>
            </a:r>
            <a:endParaRPr lang="en-US" dirty="0" smtClean="0"/>
          </a:p>
          <a:p>
            <a:r>
              <a:rPr lang="el-GR" dirty="0" smtClean="0"/>
              <a:t>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λένε οι μελέτες για τις ερμηνείες των νέων;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Διαφορά (περίεργος, δεν μιλάει, φυτό..) και αγώνας για κοινωνικό </a:t>
            </a:r>
            <a:r>
              <a:rPr lang="en-US" dirty="0" smtClean="0"/>
              <a:t>status</a:t>
            </a:r>
          </a:p>
          <a:p>
            <a:r>
              <a:rPr lang="en-US" dirty="0" smtClean="0"/>
              <a:t>Social misfit: </a:t>
            </a:r>
            <a:r>
              <a:rPr lang="el-GR" dirty="0" smtClean="0"/>
              <a:t>Κοινωνικές νόρμες του σχολείου, η μη συμμόρφωση συνεπάγεται κοινωνικό αποκλεισμό</a:t>
            </a:r>
          </a:p>
          <a:p>
            <a:r>
              <a:rPr lang="el-GR" dirty="0" smtClean="0"/>
              <a:t>Ότι αναγνωρίζεται ως απόκλιση, ποικίλει στις διάφορες ομάδες και στις διάφορες κουλτούρες. Κατά συνέπεια, το πλαίσιο καθορίζει την διαφορά και την ερμηνεία της</a:t>
            </a:r>
          </a:p>
          <a:p>
            <a:r>
              <a:rPr lang="el-GR" dirty="0" err="1" smtClean="0"/>
              <a:t>Ετικετοποίηση</a:t>
            </a:r>
            <a:r>
              <a:rPr lang="el-GR" dirty="0" smtClean="0"/>
              <a:t> </a:t>
            </a:r>
            <a:r>
              <a:rPr lang="en-US" dirty="0" smtClean="0"/>
              <a:t>(Becker, 1963), </a:t>
            </a:r>
            <a:r>
              <a:rPr lang="el-GR" dirty="0" smtClean="0"/>
              <a:t>Στιγματισμός </a:t>
            </a:r>
            <a:r>
              <a:rPr lang="en-US" dirty="0" smtClean="0"/>
              <a:t>(</a:t>
            </a:r>
            <a:r>
              <a:rPr lang="en-US" dirty="0" err="1" smtClean="0"/>
              <a:t>Goffman</a:t>
            </a:r>
            <a:r>
              <a:rPr lang="en-US" dirty="0" smtClean="0"/>
              <a:t>, 1963). </a:t>
            </a:r>
            <a:r>
              <a:rPr lang="el-GR" dirty="0" smtClean="0"/>
              <a:t>Η αρνητική αναγνώριση είναι κυρίαρχη στην κοινωνική ταυτότητα των νέων στο σχολείο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Οι «δράστες» δεν αναγνωρίζουν εύκολα πρόθεση</a:t>
            </a:r>
          </a:p>
          <a:p>
            <a:r>
              <a:rPr lang="el-GR" dirty="0" smtClean="0"/>
              <a:t>Είναι </a:t>
            </a:r>
            <a:r>
              <a:rPr lang="el-GR" dirty="0" smtClean="0"/>
              <a:t>ενδιαφέρον ότι και μαθητές που δεν συμμετέχουν στον εκφοβισμό, αποφεύγουν να κάνουν παρέα με το «θύμα» λόγω κοινωνικής πίεσης </a:t>
            </a:r>
            <a:r>
              <a:rPr lang="en-US" dirty="0" smtClean="0"/>
              <a:t>(</a:t>
            </a:r>
            <a:r>
              <a:rPr lang="en-US" dirty="0" err="1" smtClean="0"/>
              <a:t>Thornberg</a:t>
            </a:r>
            <a:r>
              <a:rPr lang="en-US" dirty="0" smtClean="0"/>
              <a:t>, 2011).</a:t>
            </a:r>
          </a:p>
          <a:p>
            <a:r>
              <a:rPr lang="el-GR" dirty="0" smtClean="0"/>
              <a:t>Επίσης ενδιαφέρων ο διπλός εκφοβισμός: ο «εξωτερικός» εκφοβισμός συνοδεύεται σταδιακά από τον «εσωτερικό»: ο νέος αρχίζει και εσωτερικεύει το βίωμα, αμφιβάλλει, φοβάται, παραιτείται…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τρόπους υιοθετούν τα παιδιά και οι νέοι;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Το αν ένα παιδί γίνεται «χρόνιο» θύμα εξαρτάται από το πώς αντιμετωπίζει τις εμπειρίες του εκφοβισμού </a:t>
            </a:r>
            <a:r>
              <a:rPr lang="en-US" dirty="0" smtClean="0"/>
              <a:t>(</a:t>
            </a:r>
            <a:r>
              <a:rPr lang="en-US" dirty="0" err="1" smtClean="0"/>
              <a:t>Kanetsuna</a:t>
            </a:r>
            <a:r>
              <a:rPr lang="en-US" dirty="0" smtClean="0"/>
              <a:t>, Smith, &amp; Morita, 2006).</a:t>
            </a:r>
          </a:p>
          <a:p>
            <a:r>
              <a:rPr lang="en-US" dirty="0" smtClean="0"/>
              <a:t>Lazarus &amp; </a:t>
            </a:r>
            <a:r>
              <a:rPr lang="en-US" dirty="0" err="1" smtClean="0"/>
              <a:t>Folkman</a:t>
            </a:r>
            <a:r>
              <a:rPr lang="en-US" dirty="0" smtClean="0"/>
              <a:t> (1984): </a:t>
            </a:r>
            <a:r>
              <a:rPr lang="el-GR" dirty="0" smtClean="0"/>
              <a:t>πρόβλημα ή συναίσθημα, αποφυγή ή προσέγγιση.</a:t>
            </a:r>
          </a:p>
          <a:p>
            <a:r>
              <a:rPr lang="el-GR" dirty="0" smtClean="0"/>
              <a:t>Τα παιδιά λένε ότι δεν τους βοηθά να μιλήσουν σε εκπαιδευτικούς, αν και τα περισσότερα προγράμματα το προτείνουν. Οι ειδικοί βοηθούν περισσότερο, όπως και οι ομάδες συνομηλίκων σε συγκεκριμένες περιπτώσεις (</a:t>
            </a:r>
            <a:r>
              <a:rPr lang="en-US" dirty="0" err="1" smtClean="0"/>
              <a:t>Skrzypiek</a:t>
            </a:r>
            <a:r>
              <a:rPr lang="en-US" dirty="0" smtClean="0"/>
              <a:t>, et al., 2011).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Στρατηγικές παιδιών/εφήβων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Εξαρτώνται από επίπεδο βίας στο σχολείο γενικά. Όταν το επίπεδο χαμηλό, τα θύματα δεν μιλούν, σε αντίθεση με το υψηλό επίπεδο, όπου απευθύνονται ευκολότερα σε ενήλικες </a:t>
            </a:r>
            <a:r>
              <a:rPr lang="en-US" dirty="0" smtClean="0"/>
              <a:t>(</a:t>
            </a:r>
            <a:r>
              <a:rPr lang="en-US" dirty="0" err="1" smtClean="0"/>
              <a:t>Heng</a:t>
            </a:r>
            <a:r>
              <a:rPr lang="en-US" dirty="0" smtClean="0"/>
              <a:t>, </a:t>
            </a:r>
            <a:r>
              <a:rPr lang="en-US" dirty="0" err="1" smtClean="0"/>
              <a:t>Leschied</a:t>
            </a:r>
            <a:r>
              <a:rPr lang="en-US" dirty="0" smtClean="0"/>
              <a:t> &amp; </a:t>
            </a:r>
            <a:r>
              <a:rPr lang="en-US" dirty="0" err="1" smtClean="0"/>
              <a:t>Killip</a:t>
            </a:r>
            <a:r>
              <a:rPr lang="en-US" dirty="0" smtClean="0"/>
              <a:t>, 2009).</a:t>
            </a:r>
          </a:p>
          <a:p>
            <a:r>
              <a:rPr lang="el-GR" dirty="0" smtClean="0"/>
              <a:t>Η χαλαρότητα στην αντιμετώπιση βοηθά τα παιδιά 12-13 χρονών</a:t>
            </a:r>
            <a:r>
              <a:rPr lang="en-US" dirty="0" smtClean="0"/>
              <a:t>(</a:t>
            </a:r>
            <a:r>
              <a:rPr lang="el-GR" dirty="0" smtClean="0"/>
              <a:t>Φινλανδία </a:t>
            </a:r>
            <a:r>
              <a:rPr lang="en-US" dirty="0" err="1" smtClean="0"/>
              <a:t>Salnmivalli</a:t>
            </a:r>
            <a:r>
              <a:rPr lang="en-US" dirty="0" smtClean="0"/>
              <a:t> et al. 1996)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στήριξη στον εαυτό, επίλυση προβλήματος, και η απόσταση, και η κοινωνική στήριξη (</a:t>
            </a:r>
            <a:r>
              <a:rPr lang="en-US" dirty="0" err="1" smtClean="0"/>
              <a:t>Kristensen</a:t>
            </a:r>
            <a:r>
              <a:rPr lang="en-US" dirty="0" smtClean="0"/>
              <a:t> &amp; Smith, 2003).</a:t>
            </a:r>
          </a:p>
          <a:p>
            <a:r>
              <a:rPr lang="el-GR" dirty="0" smtClean="0"/>
              <a:t>Τα κορίτσια δοκιμάζουν περισσότερες στρατηγικές από τα αγόρια, και τα κορίτσια </a:t>
            </a:r>
            <a:r>
              <a:rPr lang="el-GR" dirty="0" smtClean="0">
                <a:solidFill>
                  <a:srgbClr val="FF0000"/>
                </a:solidFill>
              </a:rPr>
              <a:t>που εκφοβίζονται αναζητούν σε μικρότερο βαθμό ενήλικη στήριξη </a:t>
            </a:r>
            <a:r>
              <a:rPr lang="el-GR" dirty="0" smtClean="0"/>
              <a:t>ή στήριξη από συνομηλίκους, συγκριτικά με όσα δεν έχουν αντίστοιχες εμπειρίες (</a:t>
            </a:r>
            <a:r>
              <a:rPr lang="en-US" dirty="0" err="1" smtClean="0"/>
              <a:t>Skrzypiek</a:t>
            </a:r>
            <a:r>
              <a:rPr lang="en-US" dirty="0" smtClean="0"/>
              <a:t>, et al., 2011).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Στρατηγικές παιδιών/εφήβων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Τα αγόρια που ζητούν κοινωνική στήριξη, καταλήγουν σε επιπλέον βία και προβλήματα </a:t>
            </a:r>
          </a:p>
          <a:p>
            <a:r>
              <a:rPr lang="el-GR" dirty="0" smtClean="0"/>
              <a:t>Τα παιδιά με πολλαπλές εμπειρίες </a:t>
            </a:r>
            <a:r>
              <a:rPr lang="el-GR" dirty="0" err="1" smtClean="0"/>
              <a:t>θυματοποίησης</a:t>
            </a:r>
            <a:r>
              <a:rPr lang="el-GR" dirty="0" smtClean="0"/>
              <a:t> (και ποικίλες) αναζητούν λιγότερο βοήθεια (πχ το λέω σε ενήλικα ή φίλους). Πιθανόν να φοβούνται εκδίκηση (</a:t>
            </a:r>
            <a:r>
              <a:rPr lang="en-US" dirty="0" err="1" smtClean="0"/>
              <a:t>Skrzypiek</a:t>
            </a:r>
            <a:r>
              <a:rPr lang="en-US" dirty="0" smtClean="0"/>
              <a:t>, et al., 2011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Τα παιδιά που δεν εκφοβίζονται προτείνουν πιο πρακτικούς τρόπους για τον εκφοβισμό συγκριτικά με τα παιδιά «θύματα» που έχουν ζήσει την ντροπή, τον ψυχικό πόνο και την αίσθηση αδυναμίας να αντιδράσουν.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1800</TotalTime>
  <Words>2771</Words>
  <Application>Microsoft Office PowerPoint</Application>
  <PresentationFormat>Προβολή στην οθόνη (4:3)</PresentationFormat>
  <Paragraphs>201</Paragraphs>
  <Slides>28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Δικαιοσύνη</vt:lpstr>
      <vt:lpstr>Ερμηνείες και πρακτικές αντιμετώπισης της ενδοσχολικής βίας από την πλευρά των εφήβων</vt:lpstr>
      <vt:lpstr>Ο λόγος των εφήβων για τις ερμηνείες και πρακτικές αντίδρασης. Μαρτυρία έφηβου δράστη (πρόγραμμα Δάφνη, ΕΨΥΠΕ) </vt:lpstr>
      <vt:lpstr>Μαρτυρία έφηβου «δράστη θύματος»</vt:lpstr>
      <vt:lpstr>Μαρτυρία παρατηρητών</vt:lpstr>
      <vt:lpstr>Τι λένε οι μελέτες για τις ερμηνείες των νέων;</vt:lpstr>
      <vt:lpstr>Διαφάνεια 6</vt:lpstr>
      <vt:lpstr>Τι τρόπους υιοθετούν τα παιδιά και οι νέοι;</vt:lpstr>
      <vt:lpstr>Στρατηγικές παιδιών/εφήβων</vt:lpstr>
      <vt:lpstr>Στρατηγικές παιδιών/εφήβων</vt:lpstr>
      <vt:lpstr>Τι ξέρουμε ότι κάνουν οι έφηβοι που εκφοβίζονται;</vt:lpstr>
      <vt:lpstr>Γονείς </vt:lpstr>
      <vt:lpstr>Τι στρατηγικές προτείνουν οι γονείς στα παιδιά που εκφοβίζονται</vt:lpstr>
      <vt:lpstr>Διαφάνεια 13</vt:lpstr>
      <vt:lpstr>            Τι θα κάνατε ως γονέας στην περίπτωση που το παιδί σας εκφοβιζόταν;</vt:lpstr>
      <vt:lpstr>Διαφάνεια 15</vt:lpstr>
      <vt:lpstr>      Τι  θα κάνατε ως γονέας στην περίπτωση που το παιδί σας εκφόβιζε άλλα παιδιά;</vt:lpstr>
      <vt:lpstr>Τι ξέρουμε ότι κάνουν οι εκπαιδευτικοί για τον εκφοβισμό; </vt:lpstr>
      <vt:lpstr>Τι ξέρουμε ότι κάνουν οι εκπαιδευτικοί για τον εκφοβισμό; </vt:lpstr>
      <vt:lpstr>Τι λέει η ποιοτική έρευνα για τους νέους και τι τους βοηθά;</vt:lpstr>
      <vt:lpstr>Κριτική του ορισμού</vt:lpstr>
      <vt:lpstr>Προγράμματα παρέμβασης</vt:lpstr>
      <vt:lpstr>Προτάσεις-συμπεράσματα</vt:lpstr>
      <vt:lpstr>Διαφάνεια 23</vt:lpstr>
      <vt:lpstr>Βασιλική Πέτσα, εκδόσεις Πόλις, 2011 θυμάμαι </vt:lpstr>
      <vt:lpstr>Ενδεικτική Βιβλιογραφία </vt:lpstr>
      <vt:lpstr>Διαφάνεια 26</vt:lpstr>
      <vt:lpstr>Διαφάνεια 27</vt:lpstr>
      <vt:lpstr>επικοινωνία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Anna</dc:creator>
  <cp:lastModifiedBy>Anna</cp:lastModifiedBy>
  <cp:revision>98</cp:revision>
  <dcterms:created xsi:type="dcterms:W3CDTF">2011-09-27T16:37:15Z</dcterms:created>
  <dcterms:modified xsi:type="dcterms:W3CDTF">2011-10-06T11:19:49Z</dcterms:modified>
</cp:coreProperties>
</file>